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210 국민체조" charset="1" panose="02020603020101020101"/>
      <p:regular r:id="rId23"/>
    </p:embeddedFont>
    <p:embeddedFont>
      <p:font typeface="TDTD순고딕" charset="1" panose="02000603000000000000"/>
      <p:regular r:id="rId24"/>
    </p:embeddedFont>
    <p:embeddedFont>
      <p:font typeface="Germania One" charset="1" panose="020B0700020200000000"/>
      <p:regular r:id="rId25"/>
    </p:embeddedFont>
    <p:embeddedFont>
      <p:font typeface="TDTD순고딕 Bold" charset="1" panose="02000803000000000000"/>
      <p:regular r:id="rId26"/>
    </p:embeddedFont>
    <p:embeddedFont>
      <p:font typeface="Arita Buri Italics" charset="1" panose="02000503000000000000"/>
      <p:regular r:id="rId27"/>
    </p:embeddedFont>
    <p:embeddedFont>
      <p:font typeface="Arita Buri Bold" charset="1" panose="02020603020101020101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embeddings/oleObject1.bin" Type="http://schemas.openxmlformats.org/officeDocument/2006/relationships/oleObject"/><Relationship Id="rId6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736812" y="1028700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0" id="70"/>
          <p:cNvSpPr/>
          <p:nvPr/>
        </p:nvSpPr>
        <p:spPr>
          <a:xfrm flipH="true" flipV="false" rot="0">
            <a:off x="15272974" y="7200900"/>
            <a:ext cx="1986326" cy="2057400"/>
          </a:xfrm>
          <a:custGeom>
            <a:avLst/>
            <a:gdLst/>
            <a:ahLst/>
            <a:cxnLst/>
            <a:rect r="r" b="b" t="t" l="l"/>
            <a:pathLst>
              <a:path h="2057400" w="1986326">
                <a:moveTo>
                  <a:pt x="1986326" y="0"/>
                </a:moveTo>
                <a:lnTo>
                  <a:pt x="0" y="0"/>
                </a:lnTo>
                <a:lnTo>
                  <a:pt x="0" y="2057400"/>
                </a:lnTo>
                <a:lnTo>
                  <a:pt x="1986326" y="2057400"/>
                </a:lnTo>
                <a:lnTo>
                  <a:pt x="198632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1" id="71"/>
          <p:cNvSpPr txBox="true"/>
          <p:nvPr/>
        </p:nvSpPr>
        <p:spPr>
          <a:xfrm rot="0">
            <a:off x="3309249" y="3988617"/>
            <a:ext cx="11669502" cy="157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Let’s Quiz!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2189066" y="8757920"/>
            <a:ext cx="5123482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-58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2조 ‘타조’ 이동훈 정유진 추민호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3660123" y="5450330"/>
            <a:ext cx="1096775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40">
                <a:solidFill>
                  <a:srgbClr val="BEC3DB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보안네트워크프로그래밍 최종 발표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1243131" y="1496599"/>
            <a:ext cx="1337285" cy="104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80416" y="1414049"/>
            <a:ext cx="979809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흐름 설명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8" id="48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2" id="72"/>
          <p:cNvSpPr txBox="true"/>
          <p:nvPr/>
        </p:nvSpPr>
        <p:spPr>
          <a:xfrm rot="0">
            <a:off x="6272487" y="2043996"/>
            <a:ext cx="4807844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회원 가입 및 로그인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580835" y="3157555"/>
            <a:ext cx="11258023" cy="594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표준 HOTP 정의  HOTP(K, C) = Truncate( HMAC-SHA-1(K,C))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//프로그램에서 HOTP 생성 과정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HOTP=(hash(pw) || R + counter)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회원가입 때 입력한 pw를 이용해 pw_hash 생성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회원가입 성공시 server에서 8바이트 난수 R 생성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(클라이언트에게 전송)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로그인할 때마다 counter 값 1씩 증가</a:t>
            </a:r>
          </a:p>
        </p:txBody>
      </p:sp>
      <p:sp>
        <p:nvSpPr>
          <p:cNvPr name="Freeform 74" id="74"/>
          <p:cNvSpPr/>
          <p:nvPr/>
        </p:nvSpPr>
        <p:spPr>
          <a:xfrm flipH="false" flipV="false" rot="0">
            <a:off x="9587404" y="3699583"/>
            <a:ext cx="7429375" cy="4940825"/>
          </a:xfrm>
          <a:custGeom>
            <a:avLst/>
            <a:gdLst/>
            <a:ahLst/>
            <a:cxnLst/>
            <a:rect r="r" b="b" t="t" l="l"/>
            <a:pathLst>
              <a:path h="4940825" w="7429375">
                <a:moveTo>
                  <a:pt x="0" y="0"/>
                </a:moveTo>
                <a:lnTo>
                  <a:pt x="7429376" y="0"/>
                </a:lnTo>
                <a:lnTo>
                  <a:pt x="7429376" y="4940825"/>
                </a:lnTo>
                <a:lnTo>
                  <a:pt x="0" y="4940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708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1243131" y="1496599"/>
            <a:ext cx="1337285" cy="104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80416" y="1414049"/>
            <a:ext cx="979809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흐름 설명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8" id="48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2" id="72"/>
          <p:cNvSpPr txBox="true"/>
          <p:nvPr/>
        </p:nvSpPr>
        <p:spPr>
          <a:xfrm rot="0">
            <a:off x="6272487" y="2043996"/>
            <a:ext cx="4807844" cy="500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퀴즈 진행 프로토콜: 로비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580835" y="3157555"/>
            <a:ext cx="15520088" cy="526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1. S→C: 현재 접속자 수 확인, 첫 번째로 접속한 Client에게 방장 권한 부여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</a:t>
            </a:r>
            <a:r>
              <a:rPr lang="en-US" sz="2799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S→C: LOBBY_COUNT{n}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   [, ADMIN_YOU_ARE_LEADER{}, FILELIST{file1, file2, ...}</a:t>
            </a:r>
          </a:p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    , ADMIN_WAITING_RESTART]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2. C: 업로드할 퀴즈 파일 준비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   (질문|1번|2번|3번|4번|정답|상/중/하 형식)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</a:t>
            </a:r>
            <a:r>
              <a:rPr lang="en-US" sz="2799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C→S: (방장) UPLOAD{name, size}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3. </a:t>
            </a:r>
            <a:r>
              <a:rPr lang="en-US" sz="2799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S→C: UPLOAD_READY{}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4. </a:t>
            </a:r>
            <a:r>
              <a:rPr lang="en-US" sz="2799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C→S: (방장) 파일 전송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5. S: 암호화하여 파일 저장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</a:t>
            </a:r>
            <a:r>
              <a:rPr lang="en-US" b="true" sz="2799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S→C: UPLOAD_OK{}</a:t>
            </a:r>
          </a:p>
        </p:txBody>
      </p:sp>
      <p:sp>
        <p:nvSpPr>
          <p:cNvPr name="Freeform 74" id="74"/>
          <p:cNvSpPr/>
          <p:nvPr/>
        </p:nvSpPr>
        <p:spPr>
          <a:xfrm flipH="false" flipV="false" rot="0">
            <a:off x="10302772" y="3728023"/>
            <a:ext cx="6483550" cy="4757305"/>
          </a:xfrm>
          <a:custGeom>
            <a:avLst/>
            <a:gdLst/>
            <a:ahLst/>
            <a:cxnLst/>
            <a:rect r="r" b="b" t="t" l="l"/>
            <a:pathLst>
              <a:path h="4757305" w="6483550">
                <a:moveTo>
                  <a:pt x="0" y="0"/>
                </a:moveTo>
                <a:lnTo>
                  <a:pt x="6483550" y="0"/>
                </a:lnTo>
                <a:lnTo>
                  <a:pt x="6483550" y="4757305"/>
                </a:lnTo>
                <a:lnTo>
                  <a:pt x="0" y="4757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1243131" y="1496599"/>
            <a:ext cx="1337285" cy="104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80416" y="1414049"/>
            <a:ext cx="979809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흐름 설명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8" id="48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2" id="72"/>
          <p:cNvSpPr txBox="true"/>
          <p:nvPr/>
        </p:nvSpPr>
        <p:spPr>
          <a:xfrm rot="0">
            <a:off x="6272487" y="2043996"/>
            <a:ext cx="4807844" cy="500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퀴즈 진행 프로토콜: 퀴즈 풀기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580835" y="3157555"/>
            <a:ext cx="15520088" cy="594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1. </a:t>
            </a:r>
            <a:r>
              <a:rPr lang="en-US" sz="2799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C→S: (방장) START{quizfile.q}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2. </a:t>
            </a:r>
            <a:r>
              <a:rPr lang="en-US" sz="2799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S→C: GAME_START{} </a:t>
            </a: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(중간 참여자에게는 바로 전송)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3. </a:t>
            </a:r>
            <a:r>
              <a:rPr lang="en-US" sz="2799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C→S: ENTER{}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4. </a:t>
            </a:r>
            <a:r>
              <a:rPr lang="en-US" sz="2799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S→C: INFORMSTART {q_cnt}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5. </a:t>
            </a: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S: 문제 랜덤 선택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   S→C: GIVEQ{num, text, op1, ..., op4}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6. </a:t>
            </a: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C: 문제 화면에 출력, 15초 카운트 시작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   C→S: SUBMITA{selection}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7. S: 전부 제출 완료 대기(mutex_lock 이용)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</a:t>
            </a:r>
            <a:r>
              <a:rPr lang="en-US" sz="2799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S→C: GRADE{corr, ans, score, rank, total, all_rk}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( 5~7 반복 )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8. </a:t>
            </a:r>
            <a:r>
              <a:rPr lang="en-US" b="true" sz="2799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S→C: INFORMEND{final_score, record_high}</a:t>
            </a:r>
          </a:p>
        </p:txBody>
      </p:sp>
      <p:sp>
        <p:nvSpPr>
          <p:cNvPr name="Freeform 74" id="74"/>
          <p:cNvSpPr/>
          <p:nvPr/>
        </p:nvSpPr>
        <p:spPr>
          <a:xfrm flipH="false" flipV="false" rot="0">
            <a:off x="10302772" y="3728023"/>
            <a:ext cx="6483550" cy="4757305"/>
          </a:xfrm>
          <a:custGeom>
            <a:avLst/>
            <a:gdLst/>
            <a:ahLst/>
            <a:cxnLst/>
            <a:rect r="r" b="b" t="t" l="l"/>
            <a:pathLst>
              <a:path h="4757305" w="6483550">
                <a:moveTo>
                  <a:pt x="0" y="0"/>
                </a:moveTo>
                <a:lnTo>
                  <a:pt x="6483550" y="0"/>
                </a:lnTo>
                <a:lnTo>
                  <a:pt x="6483550" y="4757305"/>
                </a:lnTo>
                <a:lnTo>
                  <a:pt x="0" y="4757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760387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70" id="70"/>
          <p:cNvGrpSpPr/>
          <p:nvPr/>
        </p:nvGrpSpPr>
        <p:grpSpPr>
          <a:xfrm rot="0">
            <a:off x="1615764" y="6325083"/>
            <a:ext cx="6378277" cy="1397568"/>
            <a:chOff x="0" y="0"/>
            <a:chExt cx="8504369" cy="1863424"/>
          </a:xfrm>
        </p:grpSpPr>
        <p:grpSp>
          <p:nvGrpSpPr>
            <p:cNvPr name="Group 71" id="71"/>
            <p:cNvGrpSpPr/>
            <p:nvPr/>
          </p:nvGrpSpPr>
          <p:grpSpPr>
            <a:xfrm rot="0">
              <a:off x="0" y="0"/>
              <a:ext cx="8504369" cy="931580"/>
              <a:chOff x="0" y="0"/>
              <a:chExt cx="2227278" cy="243979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227278" cy="243979"/>
              </a:xfrm>
              <a:custGeom>
                <a:avLst/>
                <a:gdLst/>
                <a:ahLst/>
                <a:cxnLst/>
                <a:rect r="r" b="b" t="t" l="l"/>
                <a:pathLst>
                  <a:path h="243979" w="2227278">
                    <a:moveTo>
                      <a:pt x="8239" y="0"/>
                    </a:moveTo>
                    <a:lnTo>
                      <a:pt x="2219039" y="0"/>
                    </a:lnTo>
                    <a:cubicBezTo>
                      <a:pt x="2221224" y="0"/>
                      <a:pt x="2223320" y="868"/>
                      <a:pt x="2224865" y="2413"/>
                    </a:cubicBezTo>
                    <a:cubicBezTo>
                      <a:pt x="2226410" y="3958"/>
                      <a:pt x="2227278" y="6054"/>
                      <a:pt x="2227278" y="8239"/>
                    </a:cubicBezTo>
                    <a:lnTo>
                      <a:pt x="2227278" y="235740"/>
                    </a:lnTo>
                    <a:cubicBezTo>
                      <a:pt x="2227278" y="237925"/>
                      <a:pt x="2226410" y="240021"/>
                      <a:pt x="2224865" y="241566"/>
                    </a:cubicBezTo>
                    <a:cubicBezTo>
                      <a:pt x="2223320" y="243111"/>
                      <a:pt x="2221224" y="243979"/>
                      <a:pt x="2219039" y="243979"/>
                    </a:cubicBezTo>
                    <a:lnTo>
                      <a:pt x="8239" y="243979"/>
                    </a:lnTo>
                    <a:cubicBezTo>
                      <a:pt x="6054" y="243979"/>
                      <a:pt x="3958" y="243111"/>
                      <a:pt x="2413" y="241566"/>
                    </a:cubicBezTo>
                    <a:cubicBezTo>
                      <a:pt x="868" y="240021"/>
                      <a:pt x="0" y="237925"/>
                      <a:pt x="0" y="235740"/>
                    </a:cubicBezTo>
                    <a:lnTo>
                      <a:pt x="0" y="8239"/>
                    </a:lnTo>
                    <a:cubicBezTo>
                      <a:pt x="0" y="6054"/>
                      <a:pt x="868" y="3958"/>
                      <a:pt x="2413" y="2413"/>
                    </a:cubicBezTo>
                    <a:cubicBezTo>
                      <a:pt x="3958" y="868"/>
                      <a:pt x="6054" y="0"/>
                      <a:pt x="823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3810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47625"/>
                <a:ext cx="2227278" cy="2916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0" y="718294"/>
              <a:ext cx="8504369" cy="1145129"/>
              <a:chOff x="0" y="0"/>
              <a:chExt cx="2227278" cy="299907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2227278" cy="299907"/>
              </a:xfrm>
              <a:custGeom>
                <a:avLst/>
                <a:gdLst/>
                <a:ahLst/>
                <a:cxnLst/>
                <a:rect r="r" b="b" t="t" l="l"/>
                <a:pathLst>
                  <a:path h="299907" w="2227278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299907"/>
                    </a:lnTo>
                    <a:lnTo>
                      <a:pt x="0" y="299907"/>
                    </a:lnTo>
                    <a:close/>
                  </a:path>
                </a:pathLst>
              </a:custGeom>
              <a:solidFill>
                <a:srgbClr val="F2F5FF"/>
              </a:solidFill>
              <a:ln w="3810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47625"/>
                <a:ext cx="2227278" cy="3475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77" id="77"/>
            <p:cNvSpPr txBox="true"/>
            <p:nvPr/>
          </p:nvSpPr>
          <p:spPr>
            <a:xfrm rot="0">
              <a:off x="262547" y="150494"/>
              <a:ext cx="7945204" cy="472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3"/>
                </a:lnSpc>
              </a:pPr>
              <a:r>
                <a:rPr lang="en-US" sz="2145">
                  <a:solidFill>
                    <a:srgbClr val="FFFFFF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에러 일관적으로 처리할 수 있도록 개선</a:t>
              </a:r>
            </a:p>
          </p:txBody>
        </p:sp>
        <p:sp>
          <p:nvSpPr>
            <p:cNvPr name="TextBox 78" id="78"/>
            <p:cNvSpPr txBox="true"/>
            <p:nvPr/>
          </p:nvSpPr>
          <p:spPr>
            <a:xfrm rot="0">
              <a:off x="262547" y="824659"/>
              <a:ext cx="7945204" cy="837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75"/>
                </a:lnSpc>
              </a:pPr>
              <a:r>
                <a:rPr lang="en-US" sz="147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Server, Client에 die_with_message.c를 각각 만들어,</a:t>
              </a:r>
            </a:p>
            <a:p>
              <a:pPr algn="l">
                <a:lnSpc>
                  <a:spcPts val="2675"/>
                </a:lnSpc>
              </a:pPr>
              <a:r>
                <a:rPr lang="en-US" sz="147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해당 파일의 함수로 이동되도록 수정하였습니다. </a:t>
              </a: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1615764" y="2965788"/>
            <a:ext cx="6378277" cy="1397568"/>
            <a:chOff x="0" y="0"/>
            <a:chExt cx="8504369" cy="1863424"/>
          </a:xfrm>
        </p:grpSpPr>
        <p:grpSp>
          <p:nvGrpSpPr>
            <p:cNvPr name="Group 80" id="80"/>
            <p:cNvGrpSpPr/>
            <p:nvPr/>
          </p:nvGrpSpPr>
          <p:grpSpPr>
            <a:xfrm rot="0">
              <a:off x="0" y="0"/>
              <a:ext cx="8504369" cy="931580"/>
              <a:chOff x="0" y="0"/>
              <a:chExt cx="2227278" cy="243979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2227278" cy="243979"/>
              </a:xfrm>
              <a:custGeom>
                <a:avLst/>
                <a:gdLst/>
                <a:ahLst/>
                <a:cxnLst/>
                <a:rect r="r" b="b" t="t" l="l"/>
                <a:pathLst>
                  <a:path h="243979" w="2227278">
                    <a:moveTo>
                      <a:pt x="8239" y="0"/>
                    </a:moveTo>
                    <a:lnTo>
                      <a:pt x="2219039" y="0"/>
                    </a:lnTo>
                    <a:cubicBezTo>
                      <a:pt x="2221224" y="0"/>
                      <a:pt x="2223320" y="868"/>
                      <a:pt x="2224865" y="2413"/>
                    </a:cubicBezTo>
                    <a:cubicBezTo>
                      <a:pt x="2226410" y="3958"/>
                      <a:pt x="2227278" y="6054"/>
                      <a:pt x="2227278" y="8239"/>
                    </a:cubicBezTo>
                    <a:lnTo>
                      <a:pt x="2227278" y="235740"/>
                    </a:lnTo>
                    <a:cubicBezTo>
                      <a:pt x="2227278" y="237925"/>
                      <a:pt x="2226410" y="240021"/>
                      <a:pt x="2224865" y="241566"/>
                    </a:cubicBezTo>
                    <a:cubicBezTo>
                      <a:pt x="2223320" y="243111"/>
                      <a:pt x="2221224" y="243979"/>
                      <a:pt x="2219039" y="243979"/>
                    </a:cubicBezTo>
                    <a:lnTo>
                      <a:pt x="8239" y="243979"/>
                    </a:lnTo>
                    <a:cubicBezTo>
                      <a:pt x="6054" y="243979"/>
                      <a:pt x="3958" y="243111"/>
                      <a:pt x="2413" y="241566"/>
                    </a:cubicBezTo>
                    <a:cubicBezTo>
                      <a:pt x="868" y="240021"/>
                      <a:pt x="0" y="237925"/>
                      <a:pt x="0" y="235740"/>
                    </a:cubicBezTo>
                    <a:lnTo>
                      <a:pt x="0" y="8239"/>
                    </a:lnTo>
                    <a:cubicBezTo>
                      <a:pt x="0" y="6054"/>
                      <a:pt x="868" y="3958"/>
                      <a:pt x="2413" y="2413"/>
                    </a:cubicBezTo>
                    <a:cubicBezTo>
                      <a:pt x="3958" y="868"/>
                      <a:pt x="6054" y="0"/>
                      <a:pt x="823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3810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0" y="-47625"/>
                <a:ext cx="2227278" cy="2916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0" y="718294"/>
              <a:ext cx="8504369" cy="1145129"/>
              <a:chOff x="0" y="0"/>
              <a:chExt cx="2227278" cy="299907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2227278" cy="299907"/>
              </a:xfrm>
              <a:custGeom>
                <a:avLst/>
                <a:gdLst/>
                <a:ahLst/>
                <a:cxnLst/>
                <a:rect r="r" b="b" t="t" l="l"/>
                <a:pathLst>
                  <a:path h="299907" w="2227278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299907"/>
                    </a:lnTo>
                    <a:lnTo>
                      <a:pt x="0" y="299907"/>
                    </a:lnTo>
                    <a:close/>
                  </a:path>
                </a:pathLst>
              </a:custGeom>
              <a:solidFill>
                <a:srgbClr val="F2F5FF"/>
              </a:solidFill>
              <a:ln w="3810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0" y="-47625"/>
                <a:ext cx="2227278" cy="3475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86" id="86"/>
            <p:cNvSpPr txBox="true"/>
            <p:nvPr/>
          </p:nvSpPr>
          <p:spPr>
            <a:xfrm rot="0">
              <a:off x="262547" y="150494"/>
              <a:ext cx="7945204" cy="472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3"/>
                </a:lnSpc>
              </a:pPr>
              <a:r>
                <a:rPr lang="en-US" sz="2145">
                  <a:solidFill>
                    <a:srgbClr val="FFFFFF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SSL 보안 채널 메모리 누수 방지</a:t>
              </a:r>
            </a:p>
          </p:txBody>
        </p:sp>
        <p:sp>
          <p:nvSpPr>
            <p:cNvPr name="TextBox 87" id="87"/>
            <p:cNvSpPr txBox="true"/>
            <p:nvPr/>
          </p:nvSpPr>
          <p:spPr>
            <a:xfrm rot="0">
              <a:off x="262547" y="824659"/>
              <a:ext cx="7945204" cy="837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75"/>
                </a:lnSpc>
              </a:pPr>
              <a:r>
                <a:rPr lang="en-US" sz="147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해당 부분 개선하여, 프로그램이 실행되면서 메모리가 누수되지 않게 하였습니다.</a:t>
              </a: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9993840" y="2965788"/>
            <a:ext cx="6378277" cy="1393189"/>
            <a:chOff x="0" y="0"/>
            <a:chExt cx="8504369" cy="1857585"/>
          </a:xfrm>
        </p:grpSpPr>
        <p:grpSp>
          <p:nvGrpSpPr>
            <p:cNvPr name="Group 89" id="89"/>
            <p:cNvGrpSpPr/>
            <p:nvPr/>
          </p:nvGrpSpPr>
          <p:grpSpPr>
            <a:xfrm rot="0">
              <a:off x="0" y="0"/>
              <a:ext cx="8504369" cy="931580"/>
              <a:chOff x="0" y="0"/>
              <a:chExt cx="2227278" cy="243979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2227278" cy="243979"/>
              </a:xfrm>
              <a:custGeom>
                <a:avLst/>
                <a:gdLst/>
                <a:ahLst/>
                <a:cxnLst/>
                <a:rect r="r" b="b" t="t" l="l"/>
                <a:pathLst>
                  <a:path h="243979" w="2227278">
                    <a:moveTo>
                      <a:pt x="8239" y="0"/>
                    </a:moveTo>
                    <a:lnTo>
                      <a:pt x="2219039" y="0"/>
                    </a:lnTo>
                    <a:cubicBezTo>
                      <a:pt x="2221224" y="0"/>
                      <a:pt x="2223320" y="868"/>
                      <a:pt x="2224865" y="2413"/>
                    </a:cubicBezTo>
                    <a:cubicBezTo>
                      <a:pt x="2226410" y="3958"/>
                      <a:pt x="2227278" y="6054"/>
                      <a:pt x="2227278" y="8239"/>
                    </a:cubicBezTo>
                    <a:lnTo>
                      <a:pt x="2227278" y="235740"/>
                    </a:lnTo>
                    <a:cubicBezTo>
                      <a:pt x="2227278" y="237925"/>
                      <a:pt x="2226410" y="240021"/>
                      <a:pt x="2224865" y="241566"/>
                    </a:cubicBezTo>
                    <a:cubicBezTo>
                      <a:pt x="2223320" y="243111"/>
                      <a:pt x="2221224" y="243979"/>
                      <a:pt x="2219039" y="243979"/>
                    </a:cubicBezTo>
                    <a:lnTo>
                      <a:pt x="8239" y="243979"/>
                    </a:lnTo>
                    <a:cubicBezTo>
                      <a:pt x="6054" y="243979"/>
                      <a:pt x="3958" y="243111"/>
                      <a:pt x="2413" y="241566"/>
                    </a:cubicBezTo>
                    <a:cubicBezTo>
                      <a:pt x="868" y="240021"/>
                      <a:pt x="0" y="237925"/>
                      <a:pt x="0" y="235740"/>
                    </a:cubicBezTo>
                    <a:lnTo>
                      <a:pt x="0" y="8239"/>
                    </a:lnTo>
                    <a:cubicBezTo>
                      <a:pt x="0" y="6054"/>
                      <a:pt x="868" y="3958"/>
                      <a:pt x="2413" y="2413"/>
                    </a:cubicBezTo>
                    <a:cubicBezTo>
                      <a:pt x="3958" y="868"/>
                      <a:pt x="6054" y="0"/>
                      <a:pt x="823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3810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0" y="-47625"/>
                <a:ext cx="2227278" cy="2916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92" id="92"/>
            <p:cNvGrpSpPr/>
            <p:nvPr/>
          </p:nvGrpSpPr>
          <p:grpSpPr>
            <a:xfrm rot="0">
              <a:off x="0" y="718294"/>
              <a:ext cx="8504369" cy="1139291"/>
              <a:chOff x="0" y="0"/>
              <a:chExt cx="2227278" cy="298378"/>
            </a:xfrm>
          </p:grpSpPr>
          <p:sp>
            <p:nvSpPr>
              <p:cNvPr name="Freeform 93" id="93"/>
              <p:cNvSpPr/>
              <p:nvPr/>
            </p:nvSpPr>
            <p:spPr>
              <a:xfrm flipH="false" flipV="false" rot="0">
                <a:off x="0" y="0"/>
                <a:ext cx="2227278" cy="298378"/>
              </a:xfrm>
              <a:custGeom>
                <a:avLst/>
                <a:gdLst/>
                <a:ahLst/>
                <a:cxnLst/>
                <a:rect r="r" b="b" t="t" l="l"/>
                <a:pathLst>
                  <a:path h="298378" w="2227278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298378"/>
                    </a:lnTo>
                    <a:lnTo>
                      <a:pt x="0" y="298378"/>
                    </a:lnTo>
                    <a:close/>
                  </a:path>
                </a:pathLst>
              </a:custGeom>
              <a:solidFill>
                <a:srgbClr val="F2F5FF"/>
              </a:solidFill>
              <a:ln w="3810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94" id="94"/>
              <p:cNvSpPr txBox="true"/>
              <p:nvPr/>
            </p:nvSpPr>
            <p:spPr>
              <a:xfrm>
                <a:off x="0" y="-47625"/>
                <a:ext cx="2227278" cy="34600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95" id="95"/>
            <p:cNvSpPr txBox="true"/>
            <p:nvPr/>
          </p:nvSpPr>
          <p:spPr>
            <a:xfrm rot="0">
              <a:off x="262547" y="150494"/>
              <a:ext cx="7945204" cy="472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3"/>
                </a:lnSpc>
              </a:pPr>
              <a:r>
                <a:rPr lang="en-US" sz="2145">
                  <a:solidFill>
                    <a:srgbClr val="FFFFFF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HOTP 구현 방식 확인하기</a:t>
              </a:r>
            </a:p>
          </p:txBody>
        </p:sp>
        <p:sp>
          <p:nvSpPr>
            <p:cNvPr name="TextBox 96" id="96"/>
            <p:cNvSpPr txBox="true"/>
            <p:nvPr/>
          </p:nvSpPr>
          <p:spPr>
            <a:xfrm rot="0">
              <a:off x="262547" y="821740"/>
              <a:ext cx="7945204" cy="837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75"/>
                </a:lnSpc>
              </a:pPr>
              <a:r>
                <a:rPr lang="en-US" sz="147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HOTP는 Hash(PW_hash, R + Counter)로 계산됩니다.</a:t>
              </a:r>
            </a:p>
            <a:p>
              <a:pPr algn="l">
                <a:lnSpc>
                  <a:spcPts val="2675"/>
                </a:lnSpc>
              </a:pPr>
              <a:r>
                <a:rPr lang="en-US" sz="147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기본은 0부터 시작하지만, 시작값을 랜덤하게 하기 위해 난수를 사용합니다.</a:t>
              </a: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9993840" y="6325083"/>
            <a:ext cx="6378277" cy="1397568"/>
            <a:chOff x="0" y="0"/>
            <a:chExt cx="8504369" cy="1863424"/>
          </a:xfrm>
        </p:grpSpPr>
        <p:grpSp>
          <p:nvGrpSpPr>
            <p:cNvPr name="Group 98" id="98"/>
            <p:cNvGrpSpPr/>
            <p:nvPr/>
          </p:nvGrpSpPr>
          <p:grpSpPr>
            <a:xfrm rot="0">
              <a:off x="0" y="0"/>
              <a:ext cx="8504369" cy="931580"/>
              <a:chOff x="0" y="0"/>
              <a:chExt cx="2227278" cy="243979"/>
            </a:xfrm>
          </p:grpSpPr>
          <p:sp>
            <p:nvSpPr>
              <p:cNvPr name="Freeform 99" id="99"/>
              <p:cNvSpPr/>
              <p:nvPr/>
            </p:nvSpPr>
            <p:spPr>
              <a:xfrm flipH="false" flipV="false" rot="0">
                <a:off x="0" y="0"/>
                <a:ext cx="2227278" cy="243979"/>
              </a:xfrm>
              <a:custGeom>
                <a:avLst/>
                <a:gdLst/>
                <a:ahLst/>
                <a:cxnLst/>
                <a:rect r="r" b="b" t="t" l="l"/>
                <a:pathLst>
                  <a:path h="243979" w="2227278">
                    <a:moveTo>
                      <a:pt x="8239" y="0"/>
                    </a:moveTo>
                    <a:lnTo>
                      <a:pt x="2219039" y="0"/>
                    </a:lnTo>
                    <a:cubicBezTo>
                      <a:pt x="2221224" y="0"/>
                      <a:pt x="2223320" y="868"/>
                      <a:pt x="2224865" y="2413"/>
                    </a:cubicBezTo>
                    <a:cubicBezTo>
                      <a:pt x="2226410" y="3958"/>
                      <a:pt x="2227278" y="6054"/>
                      <a:pt x="2227278" y="8239"/>
                    </a:cubicBezTo>
                    <a:lnTo>
                      <a:pt x="2227278" y="235740"/>
                    </a:lnTo>
                    <a:cubicBezTo>
                      <a:pt x="2227278" y="237925"/>
                      <a:pt x="2226410" y="240021"/>
                      <a:pt x="2224865" y="241566"/>
                    </a:cubicBezTo>
                    <a:cubicBezTo>
                      <a:pt x="2223320" y="243111"/>
                      <a:pt x="2221224" y="243979"/>
                      <a:pt x="2219039" y="243979"/>
                    </a:cubicBezTo>
                    <a:lnTo>
                      <a:pt x="8239" y="243979"/>
                    </a:lnTo>
                    <a:cubicBezTo>
                      <a:pt x="6054" y="243979"/>
                      <a:pt x="3958" y="243111"/>
                      <a:pt x="2413" y="241566"/>
                    </a:cubicBezTo>
                    <a:cubicBezTo>
                      <a:pt x="868" y="240021"/>
                      <a:pt x="0" y="237925"/>
                      <a:pt x="0" y="235740"/>
                    </a:cubicBezTo>
                    <a:lnTo>
                      <a:pt x="0" y="8239"/>
                    </a:lnTo>
                    <a:cubicBezTo>
                      <a:pt x="0" y="6054"/>
                      <a:pt x="868" y="3958"/>
                      <a:pt x="2413" y="2413"/>
                    </a:cubicBezTo>
                    <a:cubicBezTo>
                      <a:pt x="3958" y="868"/>
                      <a:pt x="6054" y="0"/>
                      <a:pt x="8239" y="0"/>
                    </a:cubicBezTo>
                    <a:close/>
                  </a:path>
                </a:pathLst>
              </a:custGeom>
              <a:solidFill>
                <a:srgbClr val="6F769C"/>
              </a:solidFill>
              <a:ln w="3810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100" id="100"/>
              <p:cNvSpPr txBox="true"/>
              <p:nvPr/>
            </p:nvSpPr>
            <p:spPr>
              <a:xfrm>
                <a:off x="0" y="-47625"/>
                <a:ext cx="2227278" cy="2916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01" id="101"/>
            <p:cNvGrpSpPr/>
            <p:nvPr/>
          </p:nvGrpSpPr>
          <p:grpSpPr>
            <a:xfrm rot="0">
              <a:off x="0" y="718294"/>
              <a:ext cx="8504369" cy="1145129"/>
              <a:chOff x="0" y="0"/>
              <a:chExt cx="2227278" cy="299907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2227278" cy="299907"/>
              </a:xfrm>
              <a:custGeom>
                <a:avLst/>
                <a:gdLst/>
                <a:ahLst/>
                <a:cxnLst/>
                <a:rect r="r" b="b" t="t" l="l"/>
                <a:pathLst>
                  <a:path h="299907" w="2227278">
                    <a:moveTo>
                      <a:pt x="0" y="0"/>
                    </a:moveTo>
                    <a:lnTo>
                      <a:pt x="2227278" y="0"/>
                    </a:lnTo>
                    <a:lnTo>
                      <a:pt x="2227278" y="299907"/>
                    </a:lnTo>
                    <a:lnTo>
                      <a:pt x="0" y="299907"/>
                    </a:lnTo>
                    <a:close/>
                  </a:path>
                </a:pathLst>
              </a:custGeom>
              <a:solidFill>
                <a:srgbClr val="F2F5FF"/>
              </a:solidFill>
              <a:ln w="3810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0" y="-47625"/>
                <a:ext cx="2227278" cy="3475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TextBox 104" id="104"/>
            <p:cNvSpPr txBox="true"/>
            <p:nvPr/>
          </p:nvSpPr>
          <p:spPr>
            <a:xfrm rot="0">
              <a:off x="262547" y="150494"/>
              <a:ext cx="7945204" cy="472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3"/>
                </a:lnSpc>
              </a:pPr>
              <a:r>
                <a:rPr lang="en-US" sz="2145">
                  <a:solidFill>
                    <a:srgbClr val="FFFFFF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인터페이스 개선</a:t>
              </a:r>
            </a:p>
          </p:txBody>
        </p:sp>
        <p:sp>
          <p:nvSpPr>
            <p:cNvPr name="TextBox 105" id="105"/>
            <p:cNvSpPr txBox="true"/>
            <p:nvPr/>
          </p:nvSpPr>
          <p:spPr>
            <a:xfrm rot="0">
              <a:off x="262547" y="824659"/>
              <a:ext cx="7945204" cy="837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75"/>
                </a:lnSpc>
              </a:pPr>
              <a:r>
                <a:rPr lang="en-US" sz="147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처음 입장할 때 Let’s Quiz가 출력되도록 개선하였습니다.</a:t>
              </a:r>
            </a:p>
            <a:p>
              <a:pPr algn="l">
                <a:lnSpc>
                  <a:spcPts val="2675"/>
                </a:lnSpc>
              </a:pPr>
              <a:r>
                <a:rPr lang="en-US" sz="1470">
                  <a:solidFill>
                    <a:srgbClr val="343D63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또한 정답을 입력할 때 왼쪽에 시간이 표시되도록 하였습니다.</a:t>
              </a:r>
            </a:p>
          </p:txBody>
        </p:sp>
      </p:grpSp>
      <p:sp>
        <p:nvSpPr>
          <p:cNvPr name="Freeform 106" id="106"/>
          <p:cNvSpPr/>
          <p:nvPr/>
        </p:nvSpPr>
        <p:spPr>
          <a:xfrm flipH="false" flipV="false" rot="0">
            <a:off x="2741652" y="4433448"/>
            <a:ext cx="4126502" cy="1824960"/>
          </a:xfrm>
          <a:custGeom>
            <a:avLst/>
            <a:gdLst/>
            <a:ahLst/>
            <a:cxnLst/>
            <a:rect r="r" b="b" t="t" l="l"/>
            <a:pathLst>
              <a:path h="1824960" w="4126502">
                <a:moveTo>
                  <a:pt x="0" y="0"/>
                </a:moveTo>
                <a:lnTo>
                  <a:pt x="4126502" y="0"/>
                </a:lnTo>
                <a:lnTo>
                  <a:pt x="4126502" y="1824960"/>
                </a:lnTo>
                <a:lnTo>
                  <a:pt x="0" y="18249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7" id="107"/>
          <p:cNvSpPr/>
          <p:nvPr/>
        </p:nvSpPr>
        <p:spPr>
          <a:xfrm flipH="false" flipV="false" rot="0">
            <a:off x="10410667" y="4433448"/>
            <a:ext cx="5544623" cy="1824960"/>
          </a:xfrm>
          <a:custGeom>
            <a:avLst/>
            <a:gdLst/>
            <a:ahLst/>
            <a:cxnLst/>
            <a:rect r="r" b="b" t="t" l="l"/>
            <a:pathLst>
              <a:path h="1824960" w="5544623">
                <a:moveTo>
                  <a:pt x="0" y="0"/>
                </a:moveTo>
                <a:lnTo>
                  <a:pt x="5544624" y="0"/>
                </a:lnTo>
                <a:lnTo>
                  <a:pt x="5544624" y="1824960"/>
                </a:lnTo>
                <a:lnTo>
                  <a:pt x="0" y="18249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8" id="108"/>
          <p:cNvSpPr/>
          <p:nvPr/>
        </p:nvSpPr>
        <p:spPr>
          <a:xfrm flipH="false" flipV="false" rot="0">
            <a:off x="2778731" y="7789325"/>
            <a:ext cx="4052343" cy="1468975"/>
          </a:xfrm>
          <a:custGeom>
            <a:avLst/>
            <a:gdLst/>
            <a:ahLst/>
            <a:cxnLst/>
            <a:rect r="r" b="b" t="t" l="l"/>
            <a:pathLst>
              <a:path h="1468975" w="4052343">
                <a:moveTo>
                  <a:pt x="0" y="0"/>
                </a:moveTo>
                <a:lnTo>
                  <a:pt x="4052344" y="0"/>
                </a:lnTo>
                <a:lnTo>
                  <a:pt x="4052344" y="1468975"/>
                </a:lnTo>
                <a:lnTo>
                  <a:pt x="0" y="14689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9" id="109"/>
          <p:cNvSpPr/>
          <p:nvPr/>
        </p:nvSpPr>
        <p:spPr>
          <a:xfrm flipH="false" flipV="false" rot="0">
            <a:off x="9313926" y="7789325"/>
            <a:ext cx="4086007" cy="1468975"/>
          </a:xfrm>
          <a:custGeom>
            <a:avLst/>
            <a:gdLst/>
            <a:ahLst/>
            <a:cxnLst/>
            <a:rect r="r" b="b" t="t" l="l"/>
            <a:pathLst>
              <a:path h="1468975" w="4086007">
                <a:moveTo>
                  <a:pt x="0" y="0"/>
                </a:moveTo>
                <a:lnTo>
                  <a:pt x="4086008" y="0"/>
                </a:lnTo>
                <a:lnTo>
                  <a:pt x="4086008" y="1468975"/>
                </a:lnTo>
                <a:lnTo>
                  <a:pt x="0" y="14689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27" r="0" b="0"/>
            </a:stretch>
          </a:blipFill>
        </p:spPr>
      </p:sp>
      <p:sp>
        <p:nvSpPr>
          <p:cNvPr name="Freeform 110" id="110"/>
          <p:cNvSpPr/>
          <p:nvPr/>
        </p:nvSpPr>
        <p:spPr>
          <a:xfrm flipH="false" flipV="false" rot="0">
            <a:off x="13501889" y="8364364"/>
            <a:ext cx="3628830" cy="318897"/>
          </a:xfrm>
          <a:custGeom>
            <a:avLst/>
            <a:gdLst/>
            <a:ahLst/>
            <a:cxnLst/>
            <a:rect r="r" b="b" t="t" l="l"/>
            <a:pathLst>
              <a:path h="318897" w="3628830">
                <a:moveTo>
                  <a:pt x="0" y="0"/>
                </a:moveTo>
                <a:lnTo>
                  <a:pt x="3628830" y="0"/>
                </a:lnTo>
                <a:lnTo>
                  <a:pt x="3628830" y="318897"/>
                </a:lnTo>
                <a:lnTo>
                  <a:pt x="0" y="3188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1" id="111"/>
          <p:cNvSpPr txBox="true"/>
          <p:nvPr/>
        </p:nvSpPr>
        <p:spPr>
          <a:xfrm rot="0">
            <a:off x="1243131" y="1496599"/>
            <a:ext cx="1337285" cy="104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07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2580416" y="1414049"/>
            <a:ext cx="6618117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피드백 수용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0" id="70"/>
          <p:cNvSpPr/>
          <p:nvPr/>
        </p:nvSpPr>
        <p:spPr>
          <a:xfrm flipH="false" flipV="false" rot="0">
            <a:off x="9443228" y="4903513"/>
            <a:ext cx="211604" cy="112855"/>
          </a:xfrm>
          <a:custGeom>
            <a:avLst/>
            <a:gdLst/>
            <a:ahLst/>
            <a:cxnLst/>
            <a:rect r="r" b="b" t="t" l="l"/>
            <a:pathLst>
              <a:path h="112855" w="211604">
                <a:moveTo>
                  <a:pt x="0" y="0"/>
                </a:moveTo>
                <a:lnTo>
                  <a:pt x="211604" y="0"/>
                </a:lnTo>
                <a:lnTo>
                  <a:pt x="211604" y="112855"/>
                </a:lnTo>
                <a:lnTo>
                  <a:pt x="0" y="112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1243131" y="3122199"/>
            <a:ext cx="6537213" cy="5018272"/>
          </a:xfrm>
          <a:custGeom>
            <a:avLst/>
            <a:gdLst/>
            <a:ahLst/>
            <a:cxnLst/>
            <a:rect r="r" b="b" t="t" l="l"/>
            <a:pathLst>
              <a:path h="5018272" w="6537213">
                <a:moveTo>
                  <a:pt x="0" y="0"/>
                </a:moveTo>
                <a:lnTo>
                  <a:pt x="6537212" y="0"/>
                </a:lnTo>
                <a:lnTo>
                  <a:pt x="6537212" y="5018272"/>
                </a:lnTo>
                <a:lnTo>
                  <a:pt x="0" y="5018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2" id="72"/>
          <p:cNvGrpSpPr/>
          <p:nvPr/>
        </p:nvGrpSpPr>
        <p:grpSpPr>
          <a:xfrm rot="0">
            <a:off x="1243131" y="6109107"/>
            <a:ext cx="3840290" cy="2031364"/>
            <a:chOff x="0" y="0"/>
            <a:chExt cx="1167664" cy="617649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1167664" cy="617649"/>
            </a:xfrm>
            <a:custGeom>
              <a:avLst/>
              <a:gdLst/>
              <a:ahLst/>
              <a:cxnLst/>
              <a:rect r="r" b="b" t="t" l="l"/>
              <a:pathLst>
                <a:path h="617649" w="1167664">
                  <a:moveTo>
                    <a:pt x="1167664" y="0"/>
                  </a:moveTo>
                  <a:lnTo>
                    <a:pt x="1167664" y="617649"/>
                  </a:lnTo>
                  <a:lnTo>
                    <a:pt x="0" y="617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4" id="74"/>
            <p:cNvSpPr txBox="true"/>
            <p:nvPr/>
          </p:nvSpPr>
          <p:spPr>
            <a:xfrm>
              <a:off x="0" y="-47625"/>
              <a:ext cx="1167664" cy="665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75" id="75"/>
          <p:cNvSpPr/>
          <p:nvPr/>
        </p:nvSpPr>
        <p:spPr>
          <a:xfrm flipH="false" flipV="false" rot="0">
            <a:off x="8600154" y="3122199"/>
            <a:ext cx="8363787" cy="5018272"/>
          </a:xfrm>
          <a:custGeom>
            <a:avLst/>
            <a:gdLst/>
            <a:ahLst/>
            <a:cxnLst/>
            <a:rect r="r" b="b" t="t" l="l"/>
            <a:pathLst>
              <a:path h="5018272" w="8363787">
                <a:moveTo>
                  <a:pt x="0" y="0"/>
                </a:moveTo>
                <a:lnTo>
                  <a:pt x="8363786" y="0"/>
                </a:lnTo>
                <a:lnTo>
                  <a:pt x="8363786" y="5018272"/>
                </a:lnTo>
                <a:lnTo>
                  <a:pt x="0" y="50182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6" id="76"/>
          <p:cNvGrpSpPr/>
          <p:nvPr/>
        </p:nvGrpSpPr>
        <p:grpSpPr>
          <a:xfrm rot="0">
            <a:off x="8600154" y="3287049"/>
            <a:ext cx="3057683" cy="1616464"/>
            <a:chOff x="0" y="0"/>
            <a:chExt cx="1157400" cy="611867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1157400" cy="611867"/>
            </a:xfrm>
            <a:custGeom>
              <a:avLst/>
              <a:gdLst/>
              <a:ahLst/>
              <a:cxnLst/>
              <a:rect r="r" b="b" t="t" l="l"/>
              <a:pathLst>
                <a:path h="611867" w="1157400">
                  <a:moveTo>
                    <a:pt x="1157400" y="0"/>
                  </a:moveTo>
                  <a:lnTo>
                    <a:pt x="1157400" y="611867"/>
                  </a:lnTo>
                  <a:lnTo>
                    <a:pt x="0" y="6118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8" id="78"/>
            <p:cNvSpPr txBox="true"/>
            <p:nvPr/>
          </p:nvSpPr>
          <p:spPr>
            <a:xfrm>
              <a:off x="0" y="-47625"/>
              <a:ext cx="1157400" cy="659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79" id="79"/>
          <p:cNvGrpSpPr/>
          <p:nvPr/>
        </p:nvGrpSpPr>
        <p:grpSpPr>
          <a:xfrm rot="0">
            <a:off x="8600154" y="4959941"/>
            <a:ext cx="2125800" cy="624371"/>
            <a:chOff x="0" y="0"/>
            <a:chExt cx="2059133" cy="604790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2059133" cy="604790"/>
            </a:xfrm>
            <a:custGeom>
              <a:avLst/>
              <a:gdLst/>
              <a:ahLst/>
              <a:cxnLst/>
              <a:rect r="r" b="b" t="t" l="l"/>
              <a:pathLst>
                <a:path h="604790" w="2059133">
                  <a:moveTo>
                    <a:pt x="2059133" y="0"/>
                  </a:moveTo>
                  <a:lnTo>
                    <a:pt x="2059133" y="604790"/>
                  </a:lnTo>
                  <a:lnTo>
                    <a:pt x="0" y="604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81" id="81"/>
            <p:cNvSpPr txBox="true"/>
            <p:nvPr/>
          </p:nvSpPr>
          <p:spPr>
            <a:xfrm>
              <a:off x="0" y="-47625"/>
              <a:ext cx="2059133" cy="6524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2" id="82"/>
          <p:cNvSpPr txBox="true"/>
          <p:nvPr/>
        </p:nvSpPr>
        <p:spPr>
          <a:xfrm rot="0">
            <a:off x="1243131" y="1496599"/>
            <a:ext cx="1337285" cy="104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08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2580416" y="1414049"/>
            <a:ext cx="500601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실행 화면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1243131" y="1496599"/>
            <a:ext cx="1337285" cy="104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09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80416" y="1414049"/>
            <a:ext cx="500601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소감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8" id="48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72" id="72"/>
          <p:cNvGrpSpPr/>
          <p:nvPr/>
        </p:nvGrpSpPr>
        <p:grpSpPr>
          <a:xfrm rot="0">
            <a:off x="1777478" y="4611175"/>
            <a:ext cx="4369780" cy="3872278"/>
            <a:chOff x="0" y="0"/>
            <a:chExt cx="1165577" cy="1032875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1165577" cy="1032875"/>
            </a:xfrm>
            <a:custGeom>
              <a:avLst/>
              <a:gdLst/>
              <a:ahLst/>
              <a:cxnLst/>
              <a:rect r="r" b="b" t="t" l="l"/>
              <a:pathLst>
                <a:path h="1032875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032875"/>
                  </a:lnTo>
                  <a:lnTo>
                    <a:pt x="0" y="103287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74" id="74"/>
            <p:cNvSpPr txBox="true"/>
            <p:nvPr/>
          </p:nvSpPr>
          <p:spPr>
            <a:xfrm>
              <a:off x="0" y="-47625"/>
              <a:ext cx="1165577" cy="1080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수업시간에 배운 HOTP, EVP 라이브러리, SSL 보안 채널 등을 종합적으로 적용해볼 수 있어 좋았습니다.</a:t>
              </a:r>
            </a:p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또한 프로젝트 진행을 통해 협업, 프로그래밍 능력 등을 키울 수 있어 좋은 경험이었습니다. 감사합니다.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1777478" y="3725037"/>
            <a:ext cx="4369780" cy="702845"/>
            <a:chOff x="0" y="0"/>
            <a:chExt cx="1165577" cy="187474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1165577" cy="187474"/>
            </a:xfrm>
            <a:custGeom>
              <a:avLst/>
              <a:gdLst/>
              <a:ahLst/>
              <a:cxnLst/>
              <a:rect r="r" b="b" t="t" l="l"/>
              <a:pathLst>
                <a:path h="187474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87474"/>
                  </a:lnTo>
                  <a:lnTo>
                    <a:pt x="0" y="187474"/>
                  </a:lnTo>
                  <a:close/>
                </a:path>
              </a:pathLst>
            </a:custGeom>
            <a:solidFill>
              <a:srgbClr val="CACDDB"/>
            </a:solidFill>
            <a:ln w="38100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77" id="77"/>
            <p:cNvSpPr txBox="true"/>
            <p:nvPr/>
          </p:nvSpPr>
          <p:spPr>
            <a:xfrm>
              <a:off x="0" y="-47625"/>
              <a:ext cx="1165577" cy="235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78" id="78"/>
          <p:cNvSpPr txBox="true"/>
          <p:nvPr/>
        </p:nvSpPr>
        <p:spPr>
          <a:xfrm rot="0">
            <a:off x="2584831" y="3788768"/>
            <a:ext cx="27550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이동훈</a:t>
            </a:r>
          </a:p>
        </p:txBody>
      </p:sp>
      <p:grpSp>
        <p:nvGrpSpPr>
          <p:cNvPr name="Group 79" id="79"/>
          <p:cNvGrpSpPr/>
          <p:nvPr/>
        </p:nvGrpSpPr>
        <p:grpSpPr>
          <a:xfrm rot="0">
            <a:off x="6959110" y="4611175"/>
            <a:ext cx="4369780" cy="3872278"/>
            <a:chOff x="0" y="0"/>
            <a:chExt cx="1165577" cy="1032875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1165577" cy="1032875"/>
            </a:xfrm>
            <a:custGeom>
              <a:avLst/>
              <a:gdLst/>
              <a:ahLst/>
              <a:cxnLst/>
              <a:rect r="r" b="b" t="t" l="l"/>
              <a:pathLst>
                <a:path h="1032875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032875"/>
                  </a:lnTo>
                  <a:lnTo>
                    <a:pt x="0" y="103287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81" id="81"/>
            <p:cNvSpPr txBox="true"/>
            <p:nvPr/>
          </p:nvSpPr>
          <p:spPr>
            <a:xfrm>
              <a:off x="0" y="-47625"/>
              <a:ext cx="1165577" cy="1080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수업 시간에 배운 내용들을 바로 활용해볼 수 있어서 좋았습니다. 또  여럿이 함께 하는 개발 프로젝트 경험이 없었는데  이번 기회를 통해 서로 부가 설명없이 한눈에 들어오는 코드 짜기가 참 힘들다는것을 알게되었습니다.감사합니다. </a:t>
              </a: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6959110" y="3725037"/>
            <a:ext cx="4369780" cy="702845"/>
            <a:chOff x="0" y="0"/>
            <a:chExt cx="1165577" cy="187474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1165577" cy="187474"/>
            </a:xfrm>
            <a:custGeom>
              <a:avLst/>
              <a:gdLst/>
              <a:ahLst/>
              <a:cxnLst/>
              <a:rect r="r" b="b" t="t" l="l"/>
              <a:pathLst>
                <a:path h="187474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87474"/>
                  </a:lnTo>
                  <a:lnTo>
                    <a:pt x="0" y="187474"/>
                  </a:lnTo>
                  <a:close/>
                </a:path>
              </a:pathLst>
            </a:custGeom>
            <a:solidFill>
              <a:srgbClr val="CACDDB"/>
            </a:solidFill>
            <a:ln w="38100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84" id="84"/>
            <p:cNvSpPr txBox="true"/>
            <p:nvPr/>
          </p:nvSpPr>
          <p:spPr>
            <a:xfrm>
              <a:off x="0" y="-47625"/>
              <a:ext cx="1165577" cy="235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85" id="85"/>
          <p:cNvSpPr txBox="true"/>
          <p:nvPr/>
        </p:nvSpPr>
        <p:spPr>
          <a:xfrm rot="0">
            <a:off x="7530698" y="3788768"/>
            <a:ext cx="32266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정유진</a:t>
            </a:r>
          </a:p>
        </p:txBody>
      </p:sp>
      <p:grpSp>
        <p:nvGrpSpPr>
          <p:cNvPr name="Group 86" id="86"/>
          <p:cNvGrpSpPr/>
          <p:nvPr/>
        </p:nvGrpSpPr>
        <p:grpSpPr>
          <a:xfrm rot="0">
            <a:off x="12140742" y="4611175"/>
            <a:ext cx="4369780" cy="3872278"/>
            <a:chOff x="0" y="0"/>
            <a:chExt cx="1165577" cy="1032875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1165577" cy="1032875"/>
            </a:xfrm>
            <a:custGeom>
              <a:avLst/>
              <a:gdLst/>
              <a:ahLst/>
              <a:cxnLst/>
              <a:rect r="r" b="b" t="t" l="l"/>
              <a:pathLst>
                <a:path h="1032875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032875"/>
                  </a:lnTo>
                  <a:lnTo>
                    <a:pt x="0" y="103287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88" id="88"/>
            <p:cNvSpPr txBox="true"/>
            <p:nvPr/>
          </p:nvSpPr>
          <p:spPr>
            <a:xfrm>
              <a:off x="0" y="-47625"/>
              <a:ext cx="1165577" cy="1080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이번 프로젝트를 통해서 C 프로그래밍 능력을 키울 수 있었고 내가 코딩한 코드가 아닌 다른 사람이 만든 코드를 잘 읽을 줄 아는 능력과 내가 만든 코드를 다른 사람에게 쉽게 이해할 수 있게 만드는게 중요하다고 생각이 들었습니다.  감사합니다.</a:t>
              </a:r>
            </a:p>
          </p:txBody>
        </p:sp>
      </p:grpSp>
      <p:grpSp>
        <p:nvGrpSpPr>
          <p:cNvPr name="Group 89" id="89"/>
          <p:cNvGrpSpPr/>
          <p:nvPr/>
        </p:nvGrpSpPr>
        <p:grpSpPr>
          <a:xfrm rot="0">
            <a:off x="12140742" y="3725037"/>
            <a:ext cx="4369780" cy="702845"/>
            <a:chOff x="0" y="0"/>
            <a:chExt cx="1165577" cy="187474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1165577" cy="187474"/>
            </a:xfrm>
            <a:custGeom>
              <a:avLst/>
              <a:gdLst/>
              <a:ahLst/>
              <a:cxnLst/>
              <a:rect r="r" b="b" t="t" l="l"/>
              <a:pathLst>
                <a:path h="187474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87474"/>
                  </a:lnTo>
                  <a:lnTo>
                    <a:pt x="0" y="187474"/>
                  </a:lnTo>
                  <a:close/>
                </a:path>
              </a:pathLst>
            </a:custGeom>
            <a:solidFill>
              <a:srgbClr val="CACDDB"/>
            </a:solidFill>
            <a:ln w="38100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91" id="91"/>
            <p:cNvSpPr txBox="true"/>
            <p:nvPr/>
          </p:nvSpPr>
          <p:spPr>
            <a:xfrm>
              <a:off x="0" y="-47625"/>
              <a:ext cx="1165577" cy="235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92" id="92"/>
          <p:cNvSpPr txBox="true"/>
          <p:nvPr/>
        </p:nvSpPr>
        <p:spPr>
          <a:xfrm rot="0">
            <a:off x="12948096" y="3788768"/>
            <a:ext cx="27550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추민호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6377513" y="5459934"/>
            <a:ext cx="5665337" cy="109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9"/>
              </a:lnSpc>
              <a:spcBef>
                <a:spcPct val="0"/>
              </a:spcBef>
            </a:pPr>
            <a:r>
              <a:rPr lang="en-US" sz="6120" i="true">
                <a:solidFill>
                  <a:srgbClr val="BEC3DB"/>
                </a:solidFill>
                <a:latin typeface="Arita Buri Italics"/>
                <a:ea typeface="Arita Buri Italics"/>
                <a:cs typeface="Arita Buri Italics"/>
                <a:sym typeface="Arita Buri Italics"/>
              </a:rPr>
              <a:t>THANK YOU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32022" y="3706149"/>
            <a:ext cx="6623955" cy="157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감사합니다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8" id="48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1243131" y="1496599"/>
            <a:ext cx="1337285" cy="104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10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2580416" y="1414049"/>
            <a:ext cx="500601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질문과 답변</a:t>
            </a:r>
          </a:p>
        </p:txBody>
      </p:sp>
      <p:grpSp>
        <p:nvGrpSpPr>
          <p:cNvPr name="Group 72" id="72"/>
          <p:cNvGrpSpPr/>
          <p:nvPr/>
        </p:nvGrpSpPr>
        <p:grpSpPr>
          <a:xfrm rot="0">
            <a:off x="5626468" y="4181999"/>
            <a:ext cx="6990957" cy="2329461"/>
            <a:chOff x="0" y="0"/>
            <a:chExt cx="9321276" cy="3105949"/>
          </a:xfrm>
        </p:grpSpPr>
        <p:grpSp>
          <p:nvGrpSpPr>
            <p:cNvPr name="Group 73" id="73"/>
            <p:cNvGrpSpPr/>
            <p:nvPr/>
          </p:nvGrpSpPr>
          <p:grpSpPr>
            <a:xfrm rot="2700000">
              <a:off x="461057" y="448654"/>
              <a:ext cx="2183834" cy="2208640"/>
              <a:chOff x="0" y="0"/>
              <a:chExt cx="522168" cy="528099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522168" cy="528099"/>
              </a:xfrm>
              <a:custGeom>
                <a:avLst/>
                <a:gdLst/>
                <a:ahLst/>
                <a:cxnLst/>
                <a:rect r="r" b="b" t="t" l="l"/>
                <a:pathLst>
                  <a:path h="528099" w="522168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76" id="76"/>
            <p:cNvSpPr txBox="true"/>
            <p:nvPr/>
          </p:nvSpPr>
          <p:spPr>
            <a:xfrm rot="0">
              <a:off x="455492" y="411571"/>
              <a:ext cx="2194965" cy="2044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b="true" sz="8925">
                  <a:solidFill>
                    <a:srgbClr val="000000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name="Group 77" id="77"/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522168" cy="528099"/>
              </a:xfrm>
              <a:custGeom>
                <a:avLst/>
                <a:gdLst/>
                <a:ahLst/>
                <a:cxnLst/>
                <a:rect r="r" b="b" t="t" l="l"/>
                <a:pathLst>
                  <a:path h="528099" w="522168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80" id="80"/>
            <p:cNvSpPr txBox="true"/>
            <p:nvPr/>
          </p:nvSpPr>
          <p:spPr>
            <a:xfrm rot="0">
              <a:off x="3564871" y="411571"/>
              <a:ext cx="2194965" cy="2044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b="true" sz="8925">
                  <a:solidFill>
                    <a:srgbClr val="000000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name="Group 81" id="81"/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522168" cy="528099"/>
              </a:xfrm>
              <a:custGeom>
                <a:avLst/>
                <a:gdLst/>
                <a:ahLst/>
                <a:cxnLst/>
                <a:rect r="r" b="b" t="t" l="l"/>
                <a:pathLst>
                  <a:path h="528099" w="522168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84" id="84"/>
            <p:cNvSpPr txBox="true"/>
            <p:nvPr/>
          </p:nvSpPr>
          <p:spPr>
            <a:xfrm rot="0">
              <a:off x="6670819" y="411571"/>
              <a:ext cx="2194965" cy="2044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b="true" sz="8925">
                  <a:solidFill>
                    <a:srgbClr val="000000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  <p:sp>
        <p:nvSpPr>
          <p:cNvPr name="Freeform 85" id="85"/>
          <p:cNvSpPr/>
          <p:nvPr/>
        </p:nvSpPr>
        <p:spPr>
          <a:xfrm flipH="false" flipV="false" rot="0">
            <a:off x="1243131" y="6592193"/>
            <a:ext cx="2574005" cy="2666107"/>
          </a:xfrm>
          <a:custGeom>
            <a:avLst/>
            <a:gdLst/>
            <a:ahLst/>
            <a:cxnLst/>
            <a:rect r="r" b="b" t="t" l="l"/>
            <a:pathLst>
              <a:path h="2666107" w="2574005">
                <a:moveTo>
                  <a:pt x="0" y="0"/>
                </a:moveTo>
                <a:lnTo>
                  <a:pt x="2574005" y="0"/>
                </a:lnTo>
                <a:lnTo>
                  <a:pt x="2574005" y="2666107"/>
                </a:lnTo>
                <a:lnTo>
                  <a:pt x="0" y="2666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6" id="86"/>
          <p:cNvSpPr/>
          <p:nvPr/>
        </p:nvSpPr>
        <p:spPr>
          <a:xfrm flipH="true" flipV="false" rot="0">
            <a:off x="14429033" y="6592193"/>
            <a:ext cx="2574005" cy="2666107"/>
          </a:xfrm>
          <a:custGeom>
            <a:avLst/>
            <a:gdLst/>
            <a:ahLst/>
            <a:cxnLst/>
            <a:rect r="r" b="b" t="t" l="l"/>
            <a:pathLst>
              <a:path h="2666107" w="2574005">
                <a:moveTo>
                  <a:pt x="2574005" y="0"/>
                </a:moveTo>
                <a:lnTo>
                  <a:pt x="0" y="0"/>
                </a:lnTo>
                <a:lnTo>
                  <a:pt x="0" y="2666107"/>
                </a:lnTo>
                <a:lnTo>
                  <a:pt x="2574005" y="2666107"/>
                </a:lnTo>
                <a:lnTo>
                  <a:pt x="257400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148836" y="865595"/>
            <a:ext cx="2724893" cy="2147387"/>
            <a:chOff x="0" y="0"/>
            <a:chExt cx="717667" cy="56556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17667" cy="565567"/>
            </a:xfrm>
            <a:custGeom>
              <a:avLst/>
              <a:gdLst/>
              <a:ahLst/>
              <a:cxnLst/>
              <a:rect r="r" b="b" t="t" l="l"/>
              <a:pathLst>
                <a:path h="565567" w="717667">
                  <a:moveTo>
                    <a:pt x="0" y="0"/>
                  </a:moveTo>
                  <a:lnTo>
                    <a:pt x="717667" y="0"/>
                  </a:lnTo>
                  <a:lnTo>
                    <a:pt x="717667" y="565567"/>
                  </a:lnTo>
                  <a:lnTo>
                    <a:pt x="0" y="565567"/>
                  </a:lnTo>
                  <a:close/>
                </a:path>
              </a:pathLst>
            </a:custGeom>
            <a:solidFill>
              <a:srgbClr val="F2F5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717667" cy="61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387435" y="1302701"/>
            <a:ext cx="2247696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목차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33466" y="5164482"/>
            <a:ext cx="372654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프로젝트 아이디어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33466" y="8259241"/>
            <a:ext cx="372654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프로그램 구조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333466" y="5932145"/>
            <a:ext cx="372654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프로젝트 목표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33466" y="6701729"/>
            <a:ext cx="372654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필살기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33466" y="7475723"/>
            <a:ext cx="390974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구성원 및 역할 분담 + 일정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06241" y="6701729"/>
            <a:ext cx="389903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실행 화면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506241" y="5164482"/>
            <a:ext cx="365778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흐름 설명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506241" y="5928772"/>
            <a:ext cx="365778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피드백 수용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06241" y="8240898"/>
            <a:ext cx="3899034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Q &amp; 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506241" y="7466905"/>
            <a:ext cx="365778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소감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634186" y="5164482"/>
            <a:ext cx="630479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634186" y="5932145"/>
            <a:ext cx="630479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34186" y="6697320"/>
            <a:ext cx="630479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634186" y="7466905"/>
            <a:ext cx="630479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634186" y="8247050"/>
            <a:ext cx="630479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809087" y="5164482"/>
            <a:ext cx="630479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06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809087" y="5932145"/>
            <a:ext cx="630479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07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809087" y="6697320"/>
            <a:ext cx="630479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08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809087" y="7466905"/>
            <a:ext cx="630479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09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809087" y="8247050"/>
            <a:ext cx="630479" cy="44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9BA0BB"/>
                </a:solidFill>
                <a:latin typeface="TDTD순고딕"/>
                <a:ea typeface="TDTD순고딕"/>
                <a:cs typeface="TDTD순고딕"/>
                <a:sym typeface="TDTD순고딕"/>
              </a:rPr>
              <a:t>10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70" id="7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1" id="7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2" id="7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3" id="7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82" id="8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85" id="8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88" id="8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94" id="94"/>
          <p:cNvSpPr/>
          <p:nvPr/>
        </p:nvSpPr>
        <p:spPr>
          <a:xfrm flipH="false" flipV="false" rot="0">
            <a:off x="2148836" y="5417198"/>
            <a:ext cx="3158950" cy="3271982"/>
          </a:xfrm>
          <a:custGeom>
            <a:avLst/>
            <a:gdLst/>
            <a:ahLst/>
            <a:cxnLst/>
            <a:rect r="r" b="b" t="t" l="l"/>
            <a:pathLst>
              <a:path h="3271982" w="3158950">
                <a:moveTo>
                  <a:pt x="0" y="0"/>
                </a:moveTo>
                <a:lnTo>
                  <a:pt x="3158951" y="0"/>
                </a:lnTo>
                <a:lnTo>
                  <a:pt x="3158951" y="3271983"/>
                </a:lnTo>
                <a:lnTo>
                  <a:pt x="0" y="3271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0" id="70"/>
          <p:cNvSpPr/>
          <p:nvPr/>
        </p:nvSpPr>
        <p:spPr>
          <a:xfrm flipH="false" flipV="false" rot="0">
            <a:off x="1928191" y="4598164"/>
            <a:ext cx="3707362" cy="1819978"/>
          </a:xfrm>
          <a:custGeom>
            <a:avLst/>
            <a:gdLst/>
            <a:ahLst/>
            <a:cxnLst/>
            <a:rect r="r" b="b" t="t" l="l"/>
            <a:pathLst>
              <a:path h="1819978" w="3707362">
                <a:moveTo>
                  <a:pt x="0" y="0"/>
                </a:moveTo>
                <a:lnTo>
                  <a:pt x="3707362" y="0"/>
                </a:lnTo>
                <a:lnTo>
                  <a:pt x="3707362" y="1819978"/>
                </a:lnTo>
                <a:lnTo>
                  <a:pt x="0" y="1819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6781365" y="4059352"/>
            <a:ext cx="3818650" cy="2897603"/>
          </a:xfrm>
          <a:custGeom>
            <a:avLst/>
            <a:gdLst/>
            <a:ahLst/>
            <a:cxnLst/>
            <a:rect r="r" b="b" t="t" l="l"/>
            <a:pathLst>
              <a:path h="2897603" w="3818650">
                <a:moveTo>
                  <a:pt x="0" y="0"/>
                </a:moveTo>
                <a:lnTo>
                  <a:pt x="3818650" y="0"/>
                </a:lnTo>
                <a:lnTo>
                  <a:pt x="3818650" y="2897602"/>
                </a:lnTo>
                <a:lnTo>
                  <a:pt x="0" y="2897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2" id="72"/>
          <p:cNvSpPr/>
          <p:nvPr/>
        </p:nvSpPr>
        <p:spPr>
          <a:xfrm flipH="false" flipV="false" rot="0">
            <a:off x="11989155" y="3380110"/>
            <a:ext cx="3768570" cy="4256085"/>
          </a:xfrm>
          <a:custGeom>
            <a:avLst/>
            <a:gdLst/>
            <a:ahLst/>
            <a:cxnLst/>
            <a:rect r="r" b="b" t="t" l="l"/>
            <a:pathLst>
              <a:path h="4256085" w="3768570">
                <a:moveTo>
                  <a:pt x="0" y="0"/>
                </a:moveTo>
                <a:lnTo>
                  <a:pt x="3768570" y="0"/>
                </a:lnTo>
                <a:lnTo>
                  <a:pt x="3768570" y="4256086"/>
                </a:lnTo>
                <a:lnTo>
                  <a:pt x="0" y="42560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3" id="73"/>
          <p:cNvSpPr txBox="true"/>
          <p:nvPr/>
        </p:nvSpPr>
        <p:spPr>
          <a:xfrm rot="0">
            <a:off x="1243131" y="1496599"/>
            <a:ext cx="13372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01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2580416" y="1414049"/>
            <a:ext cx="7492046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프로젝트 아이디어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690690" y="3164794"/>
            <a:ext cx="6932744" cy="2227110"/>
            <a:chOff x="0" y="0"/>
            <a:chExt cx="1825908" cy="58656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25908" cy="586564"/>
            </a:xfrm>
            <a:custGeom>
              <a:avLst/>
              <a:gdLst/>
              <a:ahLst/>
              <a:cxnLst/>
              <a:rect r="r" b="b" t="t" l="l"/>
              <a:pathLst>
                <a:path h="586564" w="1825908">
                  <a:moveTo>
                    <a:pt x="0" y="0"/>
                  </a:moveTo>
                  <a:lnTo>
                    <a:pt x="1825908" y="0"/>
                  </a:lnTo>
                  <a:lnTo>
                    <a:pt x="1825908" y="586564"/>
                  </a:lnTo>
                  <a:lnTo>
                    <a:pt x="0" y="586564"/>
                  </a:lnTo>
                  <a:close/>
                </a:path>
              </a:pathLst>
            </a:custGeom>
            <a:solidFill>
              <a:srgbClr val="F2F5FF"/>
            </a:solidFill>
            <a:ln w="38100" cap="sq">
              <a:solidFill>
                <a:srgbClr val="3D4569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825908" cy="634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9" id="49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2" id="52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3" id="73"/>
          <p:cNvSpPr/>
          <p:nvPr/>
        </p:nvSpPr>
        <p:spPr>
          <a:xfrm flipH="false" flipV="false" rot="0">
            <a:off x="8690690" y="6672308"/>
            <a:ext cx="1836212" cy="1901915"/>
          </a:xfrm>
          <a:custGeom>
            <a:avLst/>
            <a:gdLst/>
            <a:ahLst/>
            <a:cxnLst/>
            <a:rect r="r" b="b" t="t" l="l"/>
            <a:pathLst>
              <a:path h="1901915" w="1836212">
                <a:moveTo>
                  <a:pt x="0" y="0"/>
                </a:moveTo>
                <a:lnTo>
                  <a:pt x="1836213" y="0"/>
                </a:lnTo>
                <a:lnTo>
                  <a:pt x="1836213" y="1901915"/>
                </a:lnTo>
                <a:lnTo>
                  <a:pt x="0" y="1901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4" id="74"/>
          <p:cNvSpPr/>
          <p:nvPr/>
        </p:nvSpPr>
        <p:spPr>
          <a:xfrm flipH="false" flipV="false" rot="0">
            <a:off x="11238956" y="6672308"/>
            <a:ext cx="1836212" cy="1901915"/>
          </a:xfrm>
          <a:custGeom>
            <a:avLst/>
            <a:gdLst/>
            <a:ahLst/>
            <a:cxnLst/>
            <a:rect r="r" b="b" t="t" l="l"/>
            <a:pathLst>
              <a:path h="1901915" w="1836212">
                <a:moveTo>
                  <a:pt x="0" y="0"/>
                </a:moveTo>
                <a:lnTo>
                  <a:pt x="1836212" y="0"/>
                </a:lnTo>
                <a:lnTo>
                  <a:pt x="1836212" y="1901915"/>
                </a:lnTo>
                <a:lnTo>
                  <a:pt x="0" y="1901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5" id="75"/>
          <p:cNvSpPr/>
          <p:nvPr/>
        </p:nvSpPr>
        <p:spPr>
          <a:xfrm flipH="false" flipV="false" rot="0">
            <a:off x="13787221" y="6672308"/>
            <a:ext cx="1836212" cy="1901915"/>
          </a:xfrm>
          <a:custGeom>
            <a:avLst/>
            <a:gdLst/>
            <a:ahLst/>
            <a:cxnLst/>
            <a:rect r="r" b="b" t="t" l="l"/>
            <a:pathLst>
              <a:path h="1901915" w="1836212">
                <a:moveTo>
                  <a:pt x="0" y="0"/>
                </a:moveTo>
                <a:lnTo>
                  <a:pt x="1836213" y="0"/>
                </a:lnTo>
                <a:lnTo>
                  <a:pt x="1836213" y="1901915"/>
                </a:lnTo>
                <a:lnTo>
                  <a:pt x="0" y="1901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6" id="76"/>
          <p:cNvSpPr/>
          <p:nvPr/>
        </p:nvSpPr>
        <p:spPr>
          <a:xfrm flipH="false" flipV="false" rot="0">
            <a:off x="1436621" y="3195923"/>
            <a:ext cx="6778917" cy="2259639"/>
          </a:xfrm>
          <a:custGeom>
            <a:avLst/>
            <a:gdLst/>
            <a:ahLst/>
            <a:cxnLst/>
            <a:rect r="r" b="b" t="t" l="l"/>
            <a:pathLst>
              <a:path h="2259639" w="6778917">
                <a:moveTo>
                  <a:pt x="0" y="0"/>
                </a:moveTo>
                <a:lnTo>
                  <a:pt x="6778917" y="0"/>
                </a:lnTo>
                <a:lnTo>
                  <a:pt x="6778917" y="2259639"/>
                </a:lnTo>
                <a:lnTo>
                  <a:pt x="0" y="2259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7" id="77"/>
          <p:cNvSpPr/>
          <p:nvPr/>
        </p:nvSpPr>
        <p:spPr>
          <a:xfrm flipH="false" flipV="false" rot="0">
            <a:off x="1243131" y="5884187"/>
            <a:ext cx="7202662" cy="2570703"/>
          </a:xfrm>
          <a:custGeom>
            <a:avLst/>
            <a:gdLst/>
            <a:ahLst/>
            <a:cxnLst/>
            <a:rect r="r" b="b" t="t" l="l"/>
            <a:pathLst>
              <a:path h="2570703" w="7202662">
                <a:moveTo>
                  <a:pt x="0" y="0"/>
                </a:moveTo>
                <a:lnTo>
                  <a:pt x="7202662" y="0"/>
                </a:lnTo>
                <a:lnTo>
                  <a:pt x="7202662" y="2570704"/>
                </a:lnTo>
                <a:lnTo>
                  <a:pt x="0" y="25707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642"/>
            </a:stretch>
          </a:blipFill>
        </p:spPr>
      </p:sp>
      <p:sp>
        <p:nvSpPr>
          <p:cNvPr name="TextBox 78" id="78"/>
          <p:cNvSpPr txBox="true"/>
          <p:nvPr/>
        </p:nvSpPr>
        <p:spPr>
          <a:xfrm rot="0">
            <a:off x="1243131" y="1496599"/>
            <a:ext cx="13372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02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2580416" y="1414049"/>
            <a:ext cx="6110274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프로젝트 목표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9144000" y="3336536"/>
            <a:ext cx="5853361" cy="180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5"/>
              </a:lnSpc>
            </a:pPr>
            <a:r>
              <a:rPr lang="en-US" sz="2673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친구들과 함께 공부하고, 퀴즈 형식으로 </a:t>
            </a:r>
          </a:p>
          <a:p>
            <a:pPr algn="l">
              <a:lnSpc>
                <a:spcPts val="4865"/>
              </a:lnSpc>
            </a:pPr>
            <a:r>
              <a:rPr lang="en-US" sz="2673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경쟁을 유도하여 학습을 하는 퀴즈 </a:t>
            </a:r>
          </a:p>
          <a:p>
            <a:pPr algn="l">
              <a:lnSpc>
                <a:spcPts val="4865"/>
              </a:lnSpc>
            </a:pPr>
            <a:r>
              <a:rPr lang="en-US" sz="2673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프로그램을 구현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1777478" y="4611175"/>
            <a:ext cx="4369780" cy="3872278"/>
            <a:chOff x="0" y="0"/>
            <a:chExt cx="1165577" cy="10328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65577" cy="1032875"/>
            </a:xfrm>
            <a:custGeom>
              <a:avLst/>
              <a:gdLst/>
              <a:ahLst/>
              <a:cxnLst/>
              <a:rect r="r" b="b" t="t" l="l"/>
              <a:pathLst>
                <a:path h="1032875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032875"/>
                  </a:lnTo>
                  <a:lnTo>
                    <a:pt x="0" y="103287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165577" cy="1080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친구들과 함께 퀴즈를 풀 수 있습니다.  같은 문제를 동사에 풀고 순위를 이용해 경쟁을 유도할 수 있습니다.</a:t>
              </a:r>
            </a:p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더 많은 친구들과 함께할수록 받는 점수도 증가하기 때문에, 자연스레 더 많은 친구들과 함께하게 만듭니다.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777478" y="3725037"/>
            <a:ext cx="4369780" cy="702845"/>
            <a:chOff x="0" y="0"/>
            <a:chExt cx="1165577" cy="18747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65577" cy="187474"/>
            </a:xfrm>
            <a:custGeom>
              <a:avLst/>
              <a:gdLst/>
              <a:ahLst/>
              <a:cxnLst/>
              <a:rect r="r" b="b" t="t" l="l"/>
              <a:pathLst>
                <a:path h="187474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87474"/>
                  </a:lnTo>
                  <a:lnTo>
                    <a:pt x="0" y="187474"/>
                  </a:lnTo>
                  <a:close/>
                </a:path>
              </a:pathLst>
            </a:custGeom>
            <a:solidFill>
              <a:srgbClr val="CACDDB"/>
            </a:solidFill>
            <a:ln w="38100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165577" cy="235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43131" y="1496599"/>
            <a:ext cx="13372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580416" y="1414049"/>
            <a:ext cx="6110274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필살기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84831" y="3788768"/>
            <a:ext cx="27550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동료 학습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6959110" y="4611175"/>
            <a:ext cx="4369780" cy="3872278"/>
            <a:chOff x="0" y="0"/>
            <a:chExt cx="1165577" cy="10328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65577" cy="1032875"/>
            </a:xfrm>
            <a:custGeom>
              <a:avLst/>
              <a:gdLst/>
              <a:ahLst/>
              <a:cxnLst/>
              <a:rect r="r" b="b" t="t" l="l"/>
              <a:pathLst>
                <a:path h="1032875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032875"/>
                  </a:lnTo>
                  <a:lnTo>
                    <a:pt x="0" y="103287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1165577" cy="1080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원하는 퀴즈를 생성하여 업로드할 수 있습니다. 친구들의 수준에 따라 자율적으로 난이도 조절을 할 수 있습니다.</a:t>
              </a:r>
            </a:p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또한 재미를 위한 퀴즈도 생성할 수 있습니다.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959110" y="3725037"/>
            <a:ext cx="4369780" cy="702845"/>
            <a:chOff x="0" y="0"/>
            <a:chExt cx="1165577" cy="18747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65577" cy="187474"/>
            </a:xfrm>
            <a:custGeom>
              <a:avLst/>
              <a:gdLst/>
              <a:ahLst/>
              <a:cxnLst/>
              <a:rect r="r" b="b" t="t" l="l"/>
              <a:pathLst>
                <a:path h="187474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87474"/>
                  </a:lnTo>
                  <a:lnTo>
                    <a:pt x="0" y="187474"/>
                  </a:lnTo>
                  <a:close/>
                </a:path>
              </a:pathLst>
            </a:custGeom>
            <a:solidFill>
              <a:srgbClr val="CACDDB"/>
            </a:solidFill>
            <a:ln w="38100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1165577" cy="235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7530698" y="3788768"/>
            <a:ext cx="322660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파일 업로드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2140742" y="4611175"/>
            <a:ext cx="4369780" cy="3872278"/>
            <a:chOff x="0" y="0"/>
            <a:chExt cx="1165577" cy="103287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65577" cy="1032875"/>
            </a:xfrm>
            <a:custGeom>
              <a:avLst/>
              <a:gdLst/>
              <a:ahLst/>
              <a:cxnLst/>
              <a:rect r="r" b="b" t="t" l="l"/>
              <a:pathLst>
                <a:path h="1032875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032875"/>
                  </a:lnTo>
                  <a:lnTo>
                    <a:pt x="0" y="1032875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1165577" cy="1080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부정행위를 하지 못하도록 설계하였습니다.</a:t>
              </a:r>
            </a:p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계정 중복 생성, 중복 로그인을 차단하며, SSL 보안 채널은 답 훔쳐보기, 재전송 공격 등으로부터 보호해줍니다.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140742" y="3725037"/>
            <a:ext cx="4369780" cy="702845"/>
            <a:chOff x="0" y="0"/>
            <a:chExt cx="1165577" cy="18747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165577" cy="187474"/>
            </a:xfrm>
            <a:custGeom>
              <a:avLst/>
              <a:gdLst/>
              <a:ahLst/>
              <a:cxnLst/>
              <a:rect r="r" b="b" t="t" l="l"/>
              <a:pathLst>
                <a:path h="187474" w="1165577">
                  <a:moveTo>
                    <a:pt x="0" y="0"/>
                  </a:moveTo>
                  <a:lnTo>
                    <a:pt x="1165577" y="0"/>
                  </a:lnTo>
                  <a:lnTo>
                    <a:pt x="1165577" y="187474"/>
                  </a:lnTo>
                  <a:lnTo>
                    <a:pt x="0" y="187474"/>
                  </a:lnTo>
                  <a:close/>
                </a:path>
              </a:pathLst>
            </a:custGeom>
            <a:solidFill>
              <a:srgbClr val="CACDDB"/>
            </a:solidFill>
            <a:ln w="38100" cap="sq">
              <a:solidFill>
                <a:srgbClr val="343D63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1165577" cy="235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2948096" y="3788768"/>
            <a:ext cx="27550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공정성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69" id="69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0" id="70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1" id="71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2" id="72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87" id="87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88" id="88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9" id="89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90" id="90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760387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70" id="70"/>
          <p:cNvGrpSpPr/>
          <p:nvPr/>
        </p:nvGrpSpPr>
        <p:grpSpPr>
          <a:xfrm rot="0">
            <a:off x="1911773" y="2956826"/>
            <a:ext cx="3716799" cy="3544034"/>
            <a:chOff x="0" y="0"/>
            <a:chExt cx="852422" cy="8128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52422" cy="812800"/>
            </a:xfrm>
            <a:custGeom>
              <a:avLst/>
              <a:gdLst/>
              <a:ahLst/>
              <a:cxnLst/>
              <a:rect r="r" b="b" t="t" l="l"/>
              <a:pathLst>
                <a:path h="812800" w="852422">
                  <a:moveTo>
                    <a:pt x="47908" y="0"/>
                  </a:moveTo>
                  <a:lnTo>
                    <a:pt x="804515" y="0"/>
                  </a:lnTo>
                  <a:cubicBezTo>
                    <a:pt x="817221" y="0"/>
                    <a:pt x="829406" y="5047"/>
                    <a:pt x="838391" y="14032"/>
                  </a:cubicBezTo>
                  <a:cubicBezTo>
                    <a:pt x="847375" y="23016"/>
                    <a:pt x="852422" y="35202"/>
                    <a:pt x="852422" y="47908"/>
                  </a:cubicBezTo>
                  <a:lnTo>
                    <a:pt x="852422" y="764892"/>
                  </a:lnTo>
                  <a:cubicBezTo>
                    <a:pt x="852422" y="791351"/>
                    <a:pt x="830973" y="812800"/>
                    <a:pt x="804515" y="812800"/>
                  </a:cubicBezTo>
                  <a:lnTo>
                    <a:pt x="47908" y="812800"/>
                  </a:lnTo>
                  <a:cubicBezTo>
                    <a:pt x="35202" y="812800"/>
                    <a:pt x="23016" y="807753"/>
                    <a:pt x="14032" y="798768"/>
                  </a:cubicBezTo>
                  <a:cubicBezTo>
                    <a:pt x="5047" y="789784"/>
                    <a:pt x="0" y="777598"/>
                    <a:pt x="0" y="764892"/>
                  </a:cubicBezTo>
                  <a:lnTo>
                    <a:pt x="0" y="47908"/>
                  </a:lnTo>
                  <a:cubicBezTo>
                    <a:pt x="0" y="35202"/>
                    <a:pt x="5047" y="23016"/>
                    <a:pt x="14032" y="14032"/>
                  </a:cubicBezTo>
                  <a:cubicBezTo>
                    <a:pt x="23016" y="5047"/>
                    <a:pt x="35202" y="0"/>
                    <a:pt x="47908" y="0"/>
                  </a:cubicBezTo>
                  <a:close/>
                </a:path>
              </a:pathLst>
            </a:custGeom>
            <a:blipFill>
              <a:blip r:embed="rId4"/>
              <a:stretch>
                <a:fillRect l="-10277" t="-38330" r="-13515" b="-34773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72" id="72"/>
          <p:cNvGrpSpPr/>
          <p:nvPr/>
        </p:nvGrpSpPr>
        <p:grpSpPr>
          <a:xfrm rot="0">
            <a:off x="7285601" y="2956826"/>
            <a:ext cx="3716799" cy="3544034"/>
            <a:chOff x="0" y="0"/>
            <a:chExt cx="852422" cy="8128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852422" cy="812800"/>
            </a:xfrm>
            <a:custGeom>
              <a:avLst/>
              <a:gdLst/>
              <a:ahLst/>
              <a:cxnLst/>
              <a:rect r="r" b="b" t="t" l="l"/>
              <a:pathLst>
                <a:path h="812800" w="852422">
                  <a:moveTo>
                    <a:pt x="47908" y="0"/>
                  </a:moveTo>
                  <a:lnTo>
                    <a:pt x="804515" y="0"/>
                  </a:lnTo>
                  <a:cubicBezTo>
                    <a:pt x="817221" y="0"/>
                    <a:pt x="829406" y="5047"/>
                    <a:pt x="838391" y="14032"/>
                  </a:cubicBezTo>
                  <a:cubicBezTo>
                    <a:pt x="847375" y="23016"/>
                    <a:pt x="852422" y="35202"/>
                    <a:pt x="852422" y="47908"/>
                  </a:cubicBezTo>
                  <a:lnTo>
                    <a:pt x="852422" y="764892"/>
                  </a:lnTo>
                  <a:cubicBezTo>
                    <a:pt x="852422" y="791351"/>
                    <a:pt x="830973" y="812800"/>
                    <a:pt x="804515" y="812800"/>
                  </a:cubicBezTo>
                  <a:lnTo>
                    <a:pt x="47908" y="812800"/>
                  </a:lnTo>
                  <a:cubicBezTo>
                    <a:pt x="35202" y="812800"/>
                    <a:pt x="23016" y="807753"/>
                    <a:pt x="14032" y="798768"/>
                  </a:cubicBezTo>
                  <a:cubicBezTo>
                    <a:pt x="5047" y="789784"/>
                    <a:pt x="0" y="777598"/>
                    <a:pt x="0" y="764892"/>
                  </a:cubicBezTo>
                  <a:lnTo>
                    <a:pt x="0" y="47908"/>
                  </a:lnTo>
                  <a:cubicBezTo>
                    <a:pt x="0" y="35202"/>
                    <a:pt x="5047" y="23016"/>
                    <a:pt x="14032" y="14032"/>
                  </a:cubicBezTo>
                  <a:cubicBezTo>
                    <a:pt x="23016" y="5047"/>
                    <a:pt x="35202" y="0"/>
                    <a:pt x="47908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4077" r="0" b="-25755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grpSp>
        <p:nvGrpSpPr>
          <p:cNvPr name="Group 74" id="74"/>
          <p:cNvGrpSpPr/>
          <p:nvPr/>
        </p:nvGrpSpPr>
        <p:grpSpPr>
          <a:xfrm rot="0">
            <a:off x="12659749" y="2956826"/>
            <a:ext cx="3716799" cy="3544034"/>
            <a:chOff x="0" y="0"/>
            <a:chExt cx="852422" cy="81280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852422" cy="812800"/>
            </a:xfrm>
            <a:custGeom>
              <a:avLst/>
              <a:gdLst/>
              <a:ahLst/>
              <a:cxnLst/>
              <a:rect r="r" b="b" t="t" l="l"/>
              <a:pathLst>
                <a:path h="812800" w="852422">
                  <a:moveTo>
                    <a:pt x="47908" y="0"/>
                  </a:moveTo>
                  <a:lnTo>
                    <a:pt x="804515" y="0"/>
                  </a:lnTo>
                  <a:cubicBezTo>
                    <a:pt x="817221" y="0"/>
                    <a:pt x="829406" y="5047"/>
                    <a:pt x="838391" y="14032"/>
                  </a:cubicBezTo>
                  <a:cubicBezTo>
                    <a:pt x="847375" y="23016"/>
                    <a:pt x="852422" y="35202"/>
                    <a:pt x="852422" y="47908"/>
                  </a:cubicBezTo>
                  <a:lnTo>
                    <a:pt x="852422" y="764892"/>
                  </a:lnTo>
                  <a:cubicBezTo>
                    <a:pt x="852422" y="791351"/>
                    <a:pt x="830973" y="812800"/>
                    <a:pt x="804515" y="812800"/>
                  </a:cubicBezTo>
                  <a:lnTo>
                    <a:pt x="47908" y="812800"/>
                  </a:lnTo>
                  <a:cubicBezTo>
                    <a:pt x="35202" y="812800"/>
                    <a:pt x="23016" y="807753"/>
                    <a:pt x="14032" y="798768"/>
                  </a:cubicBezTo>
                  <a:cubicBezTo>
                    <a:pt x="5047" y="789784"/>
                    <a:pt x="0" y="777598"/>
                    <a:pt x="0" y="764892"/>
                  </a:cubicBezTo>
                  <a:lnTo>
                    <a:pt x="0" y="47908"/>
                  </a:lnTo>
                  <a:cubicBezTo>
                    <a:pt x="0" y="35202"/>
                    <a:pt x="5047" y="23016"/>
                    <a:pt x="14032" y="14032"/>
                  </a:cubicBezTo>
                  <a:cubicBezTo>
                    <a:pt x="23016" y="5047"/>
                    <a:pt x="35202" y="0"/>
                    <a:pt x="4790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437" r="0" b="-2437"/>
              </a:stretch>
            </a:blipFill>
            <a:ln w="38100" cap="rnd">
              <a:solidFill>
                <a:srgbClr val="000000"/>
              </a:solidFill>
              <a:prstDash val="solid"/>
              <a:round/>
            </a:ln>
          </p:spPr>
        </p:sp>
      </p:grpSp>
      <p:sp>
        <p:nvSpPr>
          <p:cNvPr name="TextBox 76" id="76"/>
          <p:cNvSpPr txBox="true"/>
          <p:nvPr/>
        </p:nvSpPr>
        <p:spPr>
          <a:xfrm rot="0">
            <a:off x="1243131" y="1496599"/>
            <a:ext cx="1337285" cy="104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04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2580416" y="1414049"/>
            <a:ext cx="7737470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구성원 및 역할 분담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938490" y="6651149"/>
            <a:ext cx="128385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이동훈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938490" y="7426484"/>
            <a:ext cx="3716799" cy="149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퀴즈 진행 프로토콜 구현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코드 병합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부가 기능 추가 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7285601" y="6651149"/>
            <a:ext cx="128385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정유진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2659749" y="6651149"/>
            <a:ext cx="128385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추민호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7285601" y="7426484"/>
            <a:ext cx="3716799" cy="149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SSL 채널 구현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서버 및 클라이언트 구조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코드 병합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2631174" y="7426484"/>
            <a:ext cx="3716799" cy="149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회원가입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로그인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HOTP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760387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aphicFrame>
        <p:nvGraphicFramePr>
          <p:cNvPr name="Object 70" id="70"/>
          <p:cNvGraphicFramePr/>
          <p:nvPr/>
        </p:nvGraphicFramePr>
        <p:xfrm>
          <a:off x="2336006" y="5743012"/>
          <a:ext cx="13615988" cy="7829550"/>
        </p:xfrm>
        <a:graphic>
          <a:graphicData uri="http://schemas.openxmlformats.org/presentationml/2006/ole">
            <p:oleObj imgW="16332200" imgH="105537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71" id="71"/>
          <p:cNvSpPr/>
          <p:nvPr/>
        </p:nvSpPr>
        <p:spPr>
          <a:xfrm flipH="false" flipV="false" rot="0">
            <a:off x="2421626" y="3230089"/>
            <a:ext cx="5185167" cy="1613883"/>
          </a:xfrm>
          <a:custGeom>
            <a:avLst/>
            <a:gdLst/>
            <a:ahLst/>
            <a:cxnLst/>
            <a:rect r="r" b="b" t="t" l="l"/>
            <a:pathLst>
              <a:path h="1613883" w="5185167">
                <a:moveTo>
                  <a:pt x="0" y="0"/>
                </a:moveTo>
                <a:lnTo>
                  <a:pt x="5185167" y="0"/>
                </a:lnTo>
                <a:lnTo>
                  <a:pt x="5185167" y="1613883"/>
                </a:lnTo>
                <a:lnTo>
                  <a:pt x="0" y="16138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2" id="72"/>
          <p:cNvSpPr txBox="true"/>
          <p:nvPr/>
        </p:nvSpPr>
        <p:spPr>
          <a:xfrm rot="0">
            <a:off x="1243131" y="1496599"/>
            <a:ext cx="1337285" cy="104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04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2580416" y="1414049"/>
            <a:ext cx="7737470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구성원 및 역할 분담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19635" y="948927"/>
            <a:ext cx="16339665" cy="8655817"/>
            <a:chOff x="0" y="0"/>
            <a:chExt cx="21786220" cy="1154109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58202" y="13286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4542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0" id="70"/>
          <p:cNvSpPr/>
          <p:nvPr/>
        </p:nvSpPr>
        <p:spPr>
          <a:xfrm flipH="false" flipV="false" rot="0">
            <a:off x="1720942" y="3176626"/>
            <a:ext cx="3541928" cy="504825"/>
          </a:xfrm>
          <a:custGeom>
            <a:avLst/>
            <a:gdLst/>
            <a:ahLst/>
            <a:cxnLst/>
            <a:rect r="r" b="b" t="t" l="l"/>
            <a:pathLst>
              <a:path h="504825" w="3541928">
                <a:moveTo>
                  <a:pt x="0" y="0"/>
                </a:moveTo>
                <a:lnTo>
                  <a:pt x="3541928" y="0"/>
                </a:lnTo>
                <a:lnTo>
                  <a:pt x="3541928" y="504825"/>
                </a:lnTo>
                <a:lnTo>
                  <a:pt x="0" y="504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39" r="0" b="-8841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15460399" y="6526909"/>
            <a:ext cx="2442330" cy="914427"/>
          </a:xfrm>
          <a:custGeom>
            <a:avLst/>
            <a:gdLst/>
            <a:ahLst/>
            <a:cxnLst/>
            <a:rect r="r" b="b" t="t" l="l"/>
            <a:pathLst>
              <a:path h="914427" w="2442330">
                <a:moveTo>
                  <a:pt x="0" y="0"/>
                </a:moveTo>
                <a:lnTo>
                  <a:pt x="2442330" y="0"/>
                </a:lnTo>
                <a:lnTo>
                  <a:pt x="2442330" y="914427"/>
                </a:lnTo>
                <a:lnTo>
                  <a:pt x="0" y="914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2" id="72"/>
          <p:cNvSpPr/>
          <p:nvPr/>
        </p:nvSpPr>
        <p:spPr>
          <a:xfrm flipH="false" flipV="false" rot="0">
            <a:off x="9433674" y="2897000"/>
            <a:ext cx="3541928" cy="559252"/>
          </a:xfrm>
          <a:custGeom>
            <a:avLst/>
            <a:gdLst/>
            <a:ahLst/>
            <a:cxnLst/>
            <a:rect r="r" b="b" t="t" l="l"/>
            <a:pathLst>
              <a:path h="559252" w="3541928">
                <a:moveTo>
                  <a:pt x="0" y="0"/>
                </a:moveTo>
                <a:lnTo>
                  <a:pt x="3541928" y="0"/>
                </a:lnTo>
                <a:lnTo>
                  <a:pt x="3541928" y="559252"/>
                </a:lnTo>
                <a:lnTo>
                  <a:pt x="0" y="5592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3" id="73"/>
          <p:cNvSpPr/>
          <p:nvPr/>
        </p:nvSpPr>
        <p:spPr>
          <a:xfrm flipH="false" flipV="false" rot="0">
            <a:off x="1121211" y="3864331"/>
            <a:ext cx="6730330" cy="4357888"/>
          </a:xfrm>
          <a:custGeom>
            <a:avLst/>
            <a:gdLst/>
            <a:ahLst/>
            <a:cxnLst/>
            <a:rect r="r" b="b" t="t" l="l"/>
            <a:pathLst>
              <a:path h="4357888" w="6730330">
                <a:moveTo>
                  <a:pt x="0" y="0"/>
                </a:moveTo>
                <a:lnTo>
                  <a:pt x="6730329" y="0"/>
                </a:lnTo>
                <a:lnTo>
                  <a:pt x="6730329" y="4357889"/>
                </a:lnTo>
                <a:lnTo>
                  <a:pt x="0" y="43578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4" id="74"/>
          <p:cNvSpPr/>
          <p:nvPr/>
        </p:nvSpPr>
        <p:spPr>
          <a:xfrm flipH="false" flipV="false" rot="0">
            <a:off x="13795995" y="8128479"/>
            <a:ext cx="2381082" cy="464236"/>
          </a:xfrm>
          <a:custGeom>
            <a:avLst/>
            <a:gdLst/>
            <a:ahLst/>
            <a:cxnLst/>
            <a:rect r="r" b="b" t="t" l="l"/>
            <a:pathLst>
              <a:path h="464236" w="2381082">
                <a:moveTo>
                  <a:pt x="0" y="0"/>
                </a:moveTo>
                <a:lnTo>
                  <a:pt x="2381082" y="0"/>
                </a:lnTo>
                <a:lnTo>
                  <a:pt x="2381082" y="464236"/>
                </a:lnTo>
                <a:lnTo>
                  <a:pt x="0" y="4642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5" id="75"/>
          <p:cNvSpPr/>
          <p:nvPr/>
        </p:nvSpPr>
        <p:spPr>
          <a:xfrm flipH="false" flipV="false" rot="0">
            <a:off x="8215538" y="3429039"/>
            <a:ext cx="8099697" cy="5943153"/>
          </a:xfrm>
          <a:custGeom>
            <a:avLst/>
            <a:gdLst/>
            <a:ahLst/>
            <a:cxnLst/>
            <a:rect r="r" b="b" t="t" l="l"/>
            <a:pathLst>
              <a:path h="5943153" w="8099697">
                <a:moveTo>
                  <a:pt x="0" y="0"/>
                </a:moveTo>
                <a:lnTo>
                  <a:pt x="8099697" y="0"/>
                </a:lnTo>
                <a:lnTo>
                  <a:pt x="8099697" y="5943153"/>
                </a:lnTo>
                <a:lnTo>
                  <a:pt x="0" y="59431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6" id="76"/>
          <p:cNvSpPr txBox="true"/>
          <p:nvPr/>
        </p:nvSpPr>
        <p:spPr>
          <a:xfrm rot="0">
            <a:off x="1243131" y="1496599"/>
            <a:ext cx="1337285" cy="104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05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2580416" y="1414049"/>
            <a:ext cx="6110274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프로그램 구조</a:t>
            </a:r>
          </a:p>
        </p:txBody>
      </p:sp>
      <p:sp>
        <p:nvSpPr>
          <p:cNvPr name="AutoShape 78" id="78"/>
          <p:cNvSpPr/>
          <p:nvPr/>
        </p:nvSpPr>
        <p:spPr>
          <a:xfrm flipV="true">
            <a:off x="3221877" y="2809454"/>
            <a:ext cx="7894459" cy="5245240"/>
          </a:xfrm>
          <a:prstGeom prst="line">
            <a:avLst/>
          </a:prstGeom>
          <a:ln cap="flat" w="38100">
            <a:solidFill>
              <a:srgbClr val="2D455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79" id="79"/>
          <p:cNvSpPr/>
          <p:nvPr/>
        </p:nvSpPr>
        <p:spPr>
          <a:xfrm flipH="false" flipV="false" rot="0">
            <a:off x="15460399" y="1184018"/>
            <a:ext cx="1433357" cy="1433357"/>
          </a:xfrm>
          <a:custGeom>
            <a:avLst/>
            <a:gdLst/>
            <a:ahLst/>
            <a:cxnLst/>
            <a:rect r="r" b="b" t="t" l="l"/>
            <a:pathLst>
              <a:path h="1433357" w="1433357">
                <a:moveTo>
                  <a:pt x="0" y="0"/>
                </a:moveTo>
                <a:lnTo>
                  <a:pt x="1433356" y="0"/>
                </a:lnTo>
                <a:lnTo>
                  <a:pt x="1433356" y="1433356"/>
                </a:lnTo>
                <a:lnTo>
                  <a:pt x="0" y="14333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AutoShape 80" id="80"/>
          <p:cNvSpPr/>
          <p:nvPr/>
        </p:nvSpPr>
        <p:spPr>
          <a:xfrm flipH="true">
            <a:off x="13569523" y="7553946"/>
            <a:ext cx="73605" cy="1019720"/>
          </a:xfrm>
          <a:prstGeom prst="line">
            <a:avLst/>
          </a:prstGeom>
          <a:ln cap="flat" w="38100">
            <a:solidFill>
              <a:srgbClr val="2D455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1" id="81"/>
          <p:cNvSpPr/>
          <p:nvPr/>
        </p:nvSpPr>
        <p:spPr>
          <a:xfrm flipH="false" flipV="false" rot="0">
            <a:off x="16576029" y="7835678"/>
            <a:ext cx="635452" cy="438030"/>
          </a:xfrm>
          <a:custGeom>
            <a:avLst/>
            <a:gdLst/>
            <a:ahLst/>
            <a:cxnLst/>
            <a:rect r="r" b="b" t="t" l="l"/>
            <a:pathLst>
              <a:path h="438030" w="635452">
                <a:moveTo>
                  <a:pt x="0" y="0"/>
                </a:moveTo>
                <a:lnTo>
                  <a:pt x="635452" y="0"/>
                </a:lnTo>
                <a:lnTo>
                  <a:pt x="635452" y="438031"/>
                </a:lnTo>
                <a:lnTo>
                  <a:pt x="0" y="4380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82" id="82"/>
          <p:cNvGrpSpPr/>
          <p:nvPr/>
        </p:nvGrpSpPr>
        <p:grpSpPr>
          <a:xfrm rot="0">
            <a:off x="16315235" y="7911726"/>
            <a:ext cx="285935" cy="285935"/>
            <a:chOff x="0" y="0"/>
            <a:chExt cx="812800" cy="81280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848E"/>
            </a:solidFill>
          </p:spPr>
        </p:sp>
        <p:sp>
          <p:nvSpPr>
            <p:cNvPr name="TextBox 84" id="84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1243131" y="1496599"/>
            <a:ext cx="1337285" cy="104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80416" y="1414049"/>
            <a:ext cx="979809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흐름 설명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8" id="48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2" id="72"/>
          <p:cNvSpPr txBox="true"/>
          <p:nvPr/>
        </p:nvSpPr>
        <p:spPr>
          <a:xfrm rot="0">
            <a:off x="6272487" y="2043996"/>
            <a:ext cx="4807844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회원 가입 및 로그인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580835" y="3157555"/>
            <a:ext cx="11258023" cy="594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1. </a:t>
            </a:r>
            <a:r>
              <a:rPr lang="en-US" sz="2799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C→S: REGISTER{student_id}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2. S: student_id가 하드코딩된 값에 있는지 확인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</a:t>
            </a:r>
            <a:r>
              <a:rPr lang="en-US" sz="2799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S→C: REGISTER_OK{} or REGISTER_FAIL ...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3. </a:t>
            </a:r>
            <a:r>
              <a:rPr lang="en-US" sz="2799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C→S: CREATE{id, password}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4. S: id, password 확인한 뒤 암호화해 파일에 저장,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S: HOTP 계산에 사용할 난수 R, Counter 생성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    OpenSSL EVP 라이브러리로 암호화해 저장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</a:t>
            </a:r>
            <a:r>
              <a:rPr lang="en-US" sz="2799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S→C: CREATE_OK{R}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5. C: HOTP = SHA256(pw_hash, R + Counter)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</a:t>
            </a:r>
            <a:r>
              <a:rPr lang="en-US" sz="2799" b="true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C→S: LOGIN{id, pw_hash, HOTP}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6. S: HOTP를 동일하게 계산하여 일치하는지 확인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    </a:t>
            </a:r>
            <a:r>
              <a:rPr lang="en-US" b="true" sz="2799">
                <a:solidFill>
                  <a:srgbClr val="3D456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C→S: LOGIN_OK{}</a:t>
            </a:r>
          </a:p>
        </p:txBody>
      </p:sp>
      <p:sp>
        <p:nvSpPr>
          <p:cNvPr name="Freeform 74" id="74"/>
          <p:cNvSpPr/>
          <p:nvPr/>
        </p:nvSpPr>
        <p:spPr>
          <a:xfrm flipH="false" flipV="false" rot="0">
            <a:off x="9587404" y="3699583"/>
            <a:ext cx="7429375" cy="4940825"/>
          </a:xfrm>
          <a:custGeom>
            <a:avLst/>
            <a:gdLst/>
            <a:ahLst/>
            <a:cxnLst/>
            <a:rect r="r" b="b" t="t" l="l"/>
            <a:pathLst>
              <a:path h="4940825" w="7429375">
                <a:moveTo>
                  <a:pt x="0" y="0"/>
                </a:moveTo>
                <a:lnTo>
                  <a:pt x="7429376" y="0"/>
                </a:lnTo>
                <a:lnTo>
                  <a:pt x="7429376" y="4940825"/>
                </a:lnTo>
                <a:lnTo>
                  <a:pt x="0" y="4940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708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DAG7M18ScP8</dc:identifier>
  <dcterms:modified xsi:type="dcterms:W3CDTF">2011-08-01T06:04:30Z</dcterms:modified>
  <cp:revision>1</cp:revision>
  <dc:title>보네프 최종</dc:title>
</cp:coreProperties>
</file>